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75" r:id="rId3"/>
    <p:sldId id="266" r:id="rId4"/>
    <p:sldId id="267" r:id="rId5"/>
    <p:sldId id="265" r:id="rId6"/>
    <p:sldId id="269" r:id="rId7"/>
    <p:sldId id="271" r:id="rId8"/>
    <p:sldId id="273" r:id="rId9"/>
    <p:sldId id="272" r:id="rId10"/>
    <p:sldId id="274" r:id="rId11"/>
    <p:sldId id="278" r:id="rId12"/>
    <p:sldId id="279" r:id="rId13"/>
    <p:sldId id="280" r:id="rId14"/>
    <p:sldId id="268" r:id="rId15"/>
    <p:sldId id="281" r:id="rId16"/>
    <p:sldId id="282" r:id="rId17"/>
    <p:sldId id="283" r:id="rId18"/>
    <p:sldId id="284" r:id="rId19"/>
    <p:sldId id="285" r:id="rId20"/>
    <p:sldId id="286" r:id="rId21"/>
    <p:sldId id="287" r:id="rId22"/>
    <p:sldId id="289" r:id="rId23"/>
    <p:sldId id="290" r:id="rId24"/>
    <p:sldId id="2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83187" autoAdjust="0"/>
  </p:normalViewPr>
  <p:slideViewPr>
    <p:cSldViewPr snapToGrid="0">
      <p:cViewPr varScale="1">
        <p:scale>
          <a:sx n="80" d="100"/>
          <a:sy n="80" d="100"/>
        </p:scale>
        <p:origin x="1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wati\Desktop\nlp%20scor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wati\Desktop\nlp%20scor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200"/>
              <a:t>Tf-Idf Measure Comparison</a:t>
            </a:r>
          </a:p>
        </c:rich>
      </c:tx>
      <c:overlay val="0"/>
      <c:spPr>
        <a:noFill/>
        <a:ln>
          <a:noFill/>
        </a:ln>
        <a:effectLst/>
      </c:spPr>
      <c:txPr>
        <a:bodyPr rot="0" spcFirstLastPara="1" vertOverflow="ellipsis" vert="horz" wrap="square" anchor="ctr" anchorCtr="1"/>
        <a:lstStyle/>
        <a:p>
          <a:pPr>
            <a:defRPr sz="1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Sheet1!$I$38</c:f>
              <c:strCache>
                <c:ptCount val="1"/>
                <c:pt idx="0">
                  <c:v>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Sheet1!$H$39:$H$41</c:f>
              <c:strCache>
                <c:ptCount val="3"/>
                <c:pt idx="0">
                  <c:v>Cosine Similarity</c:v>
                </c:pt>
                <c:pt idx="1">
                  <c:v>Eucleadian Distance</c:v>
                </c:pt>
                <c:pt idx="2">
                  <c:v>Manhattan Distance</c:v>
                </c:pt>
              </c:strCache>
            </c:strRef>
          </c:cat>
          <c:val>
            <c:numRef>
              <c:f>Sheet1!$I$39:$I$41</c:f>
              <c:numCache>
                <c:formatCode>General</c:formatCode>
                <c:ptCount val="3"/>
                <c:pt idx="0">
                  <c:v>0.182</c:v>
                </c:pt>
                <c:pt idx="1">
                  <c:v>0.72689999999999999</c:v>
                </c:pt>
                <c:pt idx="2">
                  <c:v>0.5867</c:v>
                </c:pt>
              </c:numCache>
            </c:numRef>
          </c:val>
          <c:extLst>
            <c:ext xmlns:c16="http://schemas.microsoft.com/office/drawing/2014/chart" uri="{C3380CC4-5D6E-409C-BE32-E72D297353CC}">
              <c16:uniqueId val="{00000000-C447-472E-A120-A3AA61267A05}"/>
            </c:ext>
          </c:extLst>
        </c:ser>
        <c:ser>
          <c:idx val="1"/>
          <c:order val="1"/>
          <c:tx>
            <c:strRef>
              <c:f>Sheet1!$J$38</c:f>
              <c:strCache>
                <c:ptCount val="1"/>
                <c:pt idx="0">
                  <c:v>MRR</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Sheet1!$H$39:$H$41</c:f>
              <c:strCache>
                <c:ptCount val="3"/>
                <c:pt idx="0">
                  <c:v>Cosine Similarity</c:v>
                </c:pt>
                <c:pt idx="1">
                  <c:v>Eucleadian Distance</c:v>
                </c:pt>
                <c:pt idx="2">
                  <c:v>Manhattan Distance</c:v>
                </c:pt>
              </c:strCache>
            </c:strRef>
          </c:cat>
          <c:val>
            <c:numRef>
              <c:f>Sheet1!$J$39:$J$41</c:f>
              <c:numCache>
                <c:formatCode>General</c:formatCode>
                <c:ptCount val="3"/>
                <c:pt idx="0">
                  <c:v>0.89370000000000005</c:v>
                </c:pt>
                <c:pt idx="1">
                  <c:v>0.84319999999999995</c:v>
                </c:pt>
                <c:pt idx="2">
                  <c:v>0.75360000000000005</c:v>
                </c:pt>
              </c:numCache>
            </c:numRef>
          </c:val>
          <c:extLst>
            <c:ext xmlns:c16="http://schemas.microsoft.com/office/drawing/2014/chart" uri="{C3380CC4-5D6E-409C-BE32-E72D297353CC}">
              <c16:uniqueId val="{00000001-C447-472E-A120-A3AA61267A05}"/>
            </c:ext>
          </c:extLst>
        </c:ser>
        <c:dLbls>
          <c:dLblPos val="outEnd"/>
          <c:showLegendKey val="0"/>
          <c:showVal val="1"/>
          <c:showCatName val="0"/>
          <c:showSerName val="0"/>
          <c:showPercent val="0"/>
          <c:showBubbleSize val="0"/>
        </c:dLbls>
        <c:gapWidth val="109"/>
        <c:overlap val="-24"/>
        <c:axId val="597413824"/>
        <c:axId val="647675648"/>
      </c:barChart>
      <c:catAx>
        <c:axId val="59741382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Measures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7675648"/>
        <c:crosses val="autoZero"/>
        <c:auto val="1"/>
        <c:lblAlgn val="ctr"/>
        <c:lblOffset val="100"/>
        <c:noMultiLvlLbl val="0"/>
      </c:catAx>
      <c:valAx>
        <c:axId val="64767564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Model metric</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97413824"/>
        <c:crosses val="autoZero"/>
        <c:crossBetween val="between"/>
      </c:valAx>
      <c:spPr>
        <a:noFill/>
        <a:ln>
          <a:noFill/>
        </a:ln>
        <a:effectLst/>
      </c:spPr>
    </c:plotArea>
    <c:legend>
      <c:legendPos val="b"/>
      <c:layout>
        <c:manualLayout>
          <c:xMode val="edge"/>
          <c:yMode val="edge"/>
          <c:x val="0"/>
          <c:y val="0.73554153282891044"/>
          <c:w val="0.34088036074791039"/>
          <c:h val="8.109409183720769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Result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0644044666699916"/>
          <c:y val="0.12880871168638092"/>
          <c:w val="0.86888289207879177"/>
          <c:h val="0.65573390315795543"/>
        </c:manualLayout>
      </c:layout>
      <c:barChart>
        <c:barDir val="col"/>
        <c:grouping val="clustered"/>
        <c:varyColors val="0"/>
        <c:ser>
          <c:idx val="0"/>
          <c:order val="0"/>
          <c:tx>
            <c:strRef>
              <c:f>Sheet1!$J$11</c:f>
              <c:strCache>
                <c:ptCount val="1"/>
                <c:pt idx="0">
                  <c:v>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Sheet1!$I$12:$I$16</c:f>
              <c:strCache>
                <c:ptCount val="5"/>
                <c:pt idx="0">
                  <c:v>Lesk</c:v>
                </c:pt>
                <c:pt idx="1">
                  <c:v>TFIDf</c:v>
                </c:pt>
                <c:pt idx="2">
                  <c:v>Word2Vec</c:v>
                </c:pt>
                <c:pt idx="3">
                  <c:v>Glove</c:v>
                </c:pt>
                <c:pt idx="4">
                  <c:v>FastText</c:v>
                </c:pt>
              </c:strCache>
            </c:strRef>
          </c:cat>
          <c:val>
            <c:numRef>
              <c:f>Sheet1!$J$12:$J$16</c:f>
              <c:numCache>
                <c:formatCode>General</c:formatCode>
                <c:ptCount val="5"/>
                <c:pt idx="0">
                  <c:v>0.6593</c:v>
                </c:pt>
                <c:pt idx="1">
                  <c:v>0.72689999999999999</c:v>
                </c:pt>
                <c:pt idx="2">
                  <c:v>0.67159999999999997</c:v>
                </c:pt>
                <c:pt idx="3">
                  <c:v>0.75280000000000002</c:v>
                </c:pt>
                <c:pt idx="4">
                  <c:v>0.69369999999999998</c:v>
                </c:pt>
              </c:numCache>
            </c:numRef>
          </c:val>
          <c:extLst>
            <c:ext xmlns:c16="http://schemas.microsoft.com/office/drawing/2014/chart" uri="{C3380CC4-5D6E-409C-BE32-E72D297353CC}">
              <c16:uniqueId val="{00000000-C6F0-4CF8-A242-436F417685A4}"/>
            </c:ext>
          </c:extLst>
        </c:ser>
        <c:ser>
          <c:idx val="1"/>
          <c:order val="1"/>
          <c:tx>
            <c:strRef>
              <c:f>Sheet1!$K$11</c:f>
              <c:strCache>
                <c:ptCount val="1"/>
                <c:pt idx="0">
                  <c:v>Mean Reciprocal Rank</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Sheet1!$I$12:$I$16</c:f>
              <c:strCache>
                <c:ptCount val="5"/>
                <c:pt idx="0">
                  <c:v>Lesk</c:v>
                </c:pt>
                <c:pt idx="1">
                  <c:v>TFIDf</c:v>
                </c:pt>
                <c:pt idx="2">
                  <c:v>Word2Vec</c:v>
                </c:pt>
                <c:pt idx="3">
                  <c:v>Glove</c:v>
                </c:pt>
                <c:pt idx="4">
                  <c:v>FastText</c:v>
                </c:pt>
              </c:strCache>
            </c:strRef>
          </c:cat>
          <c:val>
            <c:numRef>
              <c:f>Sheet1!$K$12:$K$16</c:f>
              <c:numCache>
                <c:formatCode>General</c:formatCode>
                <c:ptCount val="5"/>
                <c:pt idx="0">
                  <c:v>0.81169999999999998</c:v>
                </c:pt>
                <c:pt idx="1">
                  <c:v>0.84319999999999995</c:v>
                </c:pt>
                <c:pt idx="2">
                  <c:v>0.8095</c:v>
                </c:pt>
                <c:pt idx="3">
                  <c:v>0.85699999999999998</c:v>
                </c:pt>
                <c:pt idx="4">
                  <c:v>0.82779999999999998</c:v>
                </c:pt>
              </c:numCache>
            </c:numRef>
          </c:val>
          <c:extLst>
            <c:ext xmlns:c16="http://schemas.microsoft.com/office/drawing/2014/chart" uri="{C3380CC4-5D6E-409C-BE32-E72D297353CC}">
              <c16:uniqueId val="{00000001-C6F0-4CF8-A242-436F417685A4}"/>
            </c:ext>
          </c:extLst>
        </c:ser>
        <c:dLbls>
          <c:dLblPos val="outEnd"/>
          <c:showLegendKey val="0"/>
          <c:showVal val="1"/>
          <c:showCatName val="0"/>
          <c:showSerName val="0"/>
          <c:showPercent val="0"/>
          <c:showBubbleSize val="0"/>
        </c:dLbls>
        <c:gapWidth val="100"/>
        <c:overlap val="-24"/>
        <c:axId val="883299296"/>
        <c:axId val="594972080"/>
      </c:barChart>
      <c:catAx>
        <c:axId val="88329929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Approaches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94972080"/>
        <c:crosses val="autoZero"/>
        <c:auto val="1"/>
        <c:lblAlgn val="ctr"/>
        <c:lblOffset val="100"/>
        <c:noMultiLvlLbl val="0"/>
      </c:catAx>
      <c:valAx>
        <c:axId val="594972080"/>
        <c:scaling>
          <c:orientation val="minMax"/>
          <c:max val="1"/>
          <c:min val="0.60000000000000009"/>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Metrics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83299296"/>
        <c:crosses val="autoZero"/>
        <c:crossBetween val="between"/>
        <c:majorUnit val="5.000000000000001E-2"/>
        <c:min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9A3A1C-186D-43EE-93BA-ABBABFBAE12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7B9E0E5-09E6-4F60-9EC7-BEDC1997F5E7}">
      <dgm:prSet/>
      <dgm:spPr/>
      <dgm:t>
        <a:bodyPr/>
        <a:lstStyle/>
        <a:p>
          <a:r>
            <a:rPr lang="en-IN"/>
            <a:t>Introduction &amp; Background</a:t>
          </a:r>
          <a:endParaRPr lang="en-US"/>
        </a:p>
      </dgm:t>
    </dgm:pt>
    <dgm:pt modelId="{6C8C70A4-EE66-4359-BED8-48434B32F8DF}" type="parTrans" cxnId="{2E095090-BEF5-49EE-B1F2-CE07856C3CF8}">
      <dgm:prSet/>
      <dgm:spPr/>
      <dgm:t>
        <a:bodyPr/>
        <a:lstStyle/>
        <a:p>
          <a:endParaRPr lang="en-US"/>
        </a:p>
      </dgm:t>
    </dgm:pt>
    <dgm:pt modelId="{EA730D01-CA2F-4339-91A3-892F556BA079}" type="sibTrans" cxnId="{2E095090-BEF5-49EE-B1F2-CE07856C3CF8}">
      <dgm:prSet/>
      <dgm:spPr/>
      <dgm:t>
        <a:bodyPr/>
        <a:lstStyle/>
        <a:p>
          <a:endParaRPr lang="en-US"/>
        </a:p>
      </dgm:t>
    </dgm:pt>
    <dgm:pt modelId="{01EAB511-D236-4CAF-B8EA-3B8213CA4573}">
      <dgm:prSet/>
      <dgm:spPr/>
      <dgm:t>
        <a:bodyPr/>
        <a:lstStyle/>
        <a:p>
          <a:r>
            <a:rPr lang="en-IN"/>
            <a:t>Project Objective</a:t>
          </a:r>
          <a:endParaRPr lang="en-US"/>
        </a:p>
      </dgm:t>
    </dgm:pt>
    <dgm:pt modelId="{2908E1CD-D57F-462F-A4B9-85B662D603A5}" type="parTrans" cxnId="{08977F14-F4D1-4944-BD53-3DCBBAA2AFC3}">
      <dgm:prSet/>
      <dgm:spPr/>
      <dgm:t>
        <a:bodyPr/>
        <a:lstStyle/>
        <a:p>
          <a:endParaRPr lang="en-US"/>
        </a:p>
      </dgm:t>
    </dgm:pt>
    <dgm:pt modelId="{D770B584-001B-442C-91BA-C468CEAA71C1}" type="sibTrans" cxnId="{08977F14-F4D1-4944-BD53-3DCBBAA2AFC3}">
      <dgm:prSet/>
      <dgm:spPr/>
      <dgm:t>
        <a:bodyPr/>
        <a:lstStyle/>
        <a:p>
          <a:endParaRPr lang="en-US"/>
        </a:p>
      </dgm:t>
    </dgm:pt>
    <dgm:pt modelId="{7FF2ED7F-A20F-4B99-B01B-73028F95D959}">
      <dgm:prSet/>
      <dgm:spPr/>
      <dgm:t>
        <a:bodyPr/>
        <a:lstStyle/>
        <a:p>
          <a:r>
            <a:rPr lang="en-IN"/>
            <a:t>Related works / Approaches </a:t>
          </a:r>
          <a:endParaRPr lang="en-US"/>
        </a:p>
      </dgm:t>
    </dgm:pt>
    <dgm:pt modelId="{98FFC07F-6859-4D3D-BA81-9104AB47490C}" type="parTrans" cxnId="{D1C84348-92D7-49A6-AE2E-D451B4125996}">
      <dgm:prSet/>
      <dgm:spPr/>
      <dgm:t>
        <a:bodyPr/>
        <a:lstStyle/>
        <a:p>
          <a:endParaRPr lang="en-US"/>
        </a:p>
      </dgm:t>
    </dgm:pt>
    <dgm:pt modelId="{C5B65DB3-5A9C-4FEE-83AD-A82659B6EF5C}" type="sibTrans" cxnId="{D1C84348-92D7-49A6-AE2E-D451B4125996}">
      <dgm:prSet/>
      <dgm:spPr/>
      <dgm:t>
        <a:bodyPr/>
        <a:lstStyle/>
        <a:p>
          <a:endParaRPr lang="en-US"/>
        </a:p>
      </dgm:t>
    </dgm:pt>
    <dgm:pt modelId="{DB93338F-2D57-42A2-AE99-5598364B8BD3}">
      <dgm:prSet/>
      <dgm:spPr/>
      <dgm:t>
        <a:bodyPr/>
        <a:lstStyle/>
        <a:p>
          <a:r>
            <a:rPr lang="en-IN"/>
            <a:t>Project Approaches (Part 1 &amp; 2)</a:t>
          </a:r>
          <a:endParaRPr lang="en-US"/>
        </a:p>
      </dgm:t>
    </dgm:pt>
    <dgm:pt modelId="{A66E100E-ECA9-42C0-B9EF-75400BA1EA5D}" type="parTrans" cxnId="{CAEE63CE-9B9D-43CE-894A-04535386B3AF}">
      <dgm:prSet/>
      <dgm:spPr/>
      <dgm:t>
        <a:bodyPr/>
        <a:lstStyle/>
        <a:p>
          <a:endParaRPr lang="en-US"/>
        </a:p>
      </dgm:t>
    </dgm:pt>
    <dgm:pt modelId="{2E2296B1-61EB-42F4-9A1C-5302BFC13C88}" type="sibTrans" cxnId="{CAEE63CE-9B9D-43CE-894A-04535386B3AF}">
      <dgm:prSet/>
      <dgm:spPr/>
      <dgm:t>
        <a:bodyPr/>
        <a:lstStyle/>
        <a:p>
          <a:endParaRPr lang="en-US"/>
        </a:p>
      </dgm:t>
    </dgm:pt>
    <dgm:pt modelId="{7E3A9FBF-FE0A-4E63-A412-58510F0A50BC}">
      <dgm:prSet/>
      <dgm:spPr/>
      <dgm:t>
        <a:bodyPr/>
        <a:lstStyle/>
        <a:p>
          <a:r>
            <a:rPr lang="en-IN"/>
            <a:t>Result &amp; Analysis</a:t>
          </a:r>
          <a:endParaRPr lang="en-US"/>
        </a:p>
      </dgm:t>
    </dgm:pt>
    <dgm:pt modelId="{AAE5C70B-FA28-4A93-8B1D-4AF13A9D984D}" type="parTrans" cxnId="{99F13793-1624-4B7D-B948-68FD4A821CCB}">
      <dgm:prSet/>
      <dgm:spPr/>
      <dgm:t>
        <a:bodyPr/>
        <a:lstStyle/>
        <a:p>
          <a:endParaRPr lang="en-US"/>
        </a:p>
      </dgm:t>
    </dgm:pt>
    <dgm:pt modelId="{ADDBC005-138A-48A2-A333-579340B12AB9}" type="sibTrans" cxnId="{99F13793-1624-4B7D-B948-68FD4A821CCB}">
      <dgm:prSet/>
      <dgm:spPr/>
      <dgm:t>
        <a:bodyPr/>
        <a:lstStyle/>
        <a:p>
          <a:endParaRPr lang="en-US"/>
        </a:p>
      </dgm:t>
    </dgm:pt>
    <dgm:pt modelId="{97CE851B-BB79-4A67-B757-CDB280766DF2}">
      <dgm:prSet/>
      <dgm:spPr/>
      <dgm:t>
        <a:bodyPr/>
        <a:lstStyle/>
        <a:p>
          <a:r>
            <a:rPr lang="en-IN" dirty="0"/>
            <a:t>Conclusion and Future Scope</a:t>
          </a:r>
          <a:endParaRPr lang="en-US" dirty="0"/>
        </a:p>
      </dgm:t>
    </dgm:pt>
    <dgm:pt modelId="{C8806BE7-174F-46A3-ABB6-A5FCE2290646}" type="parTrans" cxnId="{9DC34B93-FF5D-4633-9498-4818CB04EBC3}">
      <dgm:prSet/>
      <dgm:spPr/>
      <dgm:t>
        <a:bodyPr/>
        <a:lstStyle/>
        <a:p>
          <a:endParaRPr lang="en-US"/>
        </a:p>
      </dgm:t>
    </dgm:pt>
    <dgm:pt modelId="{3A34E108-A291-4756-8B7A-BB5BAE57AABF}" type="sibTrans" cxnId="{9DC34B93-FF5D-4633-9498-4818CB04EBC3}">
      <dgm:prSet/>
      <dgm:spPr/>
      <dgm:t>
        <a:bodyPr/>
        <a:lstStyle/>
        <a:p>
          <a:endParaRPr lang="en-US"/>
        </a:p>
      </dgm:t>
    </dgm:pt>
    <dgm:pt modelId="{96F46417-D783-4FCA-BBAC-CDE4D74DE673}" type="pres">
      <dgm:prSet presAssocID="{B09A3A1C-186D-43EE-93BA-ABBABFBAE123}" presName="root" presStyleCnt="0">
        <dgm:presLayoutVars>
          <dgm:dir/>
          <dgm:resizeHandles val="exact"/>
        </dgm:presLayoutVars>
      </dgm:prSet>
      <dgm:spPr/>
    </dgm:pt>
    <dgm:pt modelId="{144DA770-0409-4539-B144-5E537F8AAF80}" type="pres">
      <dgm:prSet presAssocID="{07B9E0E5-09E6-4F60-9EC7-BEDC1997F5E7}" presName="compNode" presStyleCnt="0"/>
      <dgm:spPr/>
    </dgm:pt>
    <dgm:pt modelId="{71A2CCC0-4609-486D-813E-802A8235E109}" type="pres">
      <dgm:prSet presAssocID="{07B9E0E5-09E6-4F60-9EC7-BEDC1997F5E7}" presName="bgRect" presStyleLbl="bgShp" presStyleIdx="0" presStyleCnt="6"/>
      <dgm:spPr/>
    </dgm:pt>
    <dgm:pt modelId="{27670753-AE1E-4DC7-8629-0C590616DEA4}" type="pres">
      <dgm:prSet presAssocID="{07B9E0E5-09E6-4F60-9EC7-BEDC1997F5E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667C92DE-AB87-4B00-B5C1-D5CB7A1449B3}" type="pres">
      <dgm:prSet presAssocID="{07B9E0E5-09E6-4F60-9EC7-BEDC1997F5E7}" presName="spaceRect" presStyleCnt="0"/>
      <dgm:spPr/>
    </dgm:pt>
    <dgm:pt modelId="{A2D536A7-D3F7-4BFA-9D99-BDC1614104C8}" type="pres">
      <dgm:prSet presAssocID="{07B9E0E5-09E6-4F60-9EC7-BEDC1997F5E7}" presName="parTx" presStyleLbl="revTx" presStyleIdx="0" presStyleCnt="6">
        <dgm:presLayoutVars>
          <dgm:chMax val="0"/>
          <dgm:chPref val="0"/>
        </dgm:presLayoutVars>
      </dgm:prSet>
      <dgm:spPr/>
    </dgm:pt>
    <dgm:pt modelId="{541A800A-D68C-42E3-BDB3-A1EDF7BAD8FB}" type="pres">
      <dgm:prSet presAssocID="{EA730D01-CA2F-4339-91A3-892F556BA079}" presName="sibTrans" presStyleCnt="0"/>
      <dgm:spPr/>
    </dgm:pt>
    <dgm:pt modelId="{796A4E60-F1C6-4807-9E1C-2ACD8DE7FCB9}" type="pres">
      <dgm:prSet presAssocID="{01EAB511-D236-4CAF-B8EA-3B8213CA4573}" presName="compNode" presStyleCnt="0"/>
      <dgm:spPr/>
    </dgm:pt>
    <dgm:pt modelId="{E8492288-3E2C-4FFF-8CA6-404CB23F195D}" type="pres">
      <dgm:prSet presAssocID="{01EAB511-D236-4CAF-B8EA-3B8213CA4573}" presName="bgRect" presStyleLbl="bgShp" presStyleIdx="1" presStyleCnt="6"/>
      <dgm:spPr/>
    </dgm:pt>
    <dgm:pt modelId="{3F8A8B1D-8108-4626-9AA7-955E726FE9E5}" type="pres">
      <dgm:prSet presAssocID="{01EAB511-D236-4CAF-B8EA-3B8213CA457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7972FF3E-395E-45F9-B1E9-237E3C59F4E9}" type="pres">
      <dgm:prSet presAssocID="{01EAB511-D236-4CAF-B8EA-3B8213CA4573}" presName="spaceRect" presStyleCnt="0"/>
      <dgm:spPr/>
    </dgm:pt>
    <dgm:pt modelId="{C65BFA25-BE61-4F3A-B9DF-F95D3C43EF40}" type="pres">
      <dgm:prSet presAssocID="{01EAB511-D236-4CAF-B8EA-3B8213CA4573}" presName="parTx" presStyleLbl="revTx" presStyleIdx="1" presStyleCnt="6">
        <dgm:presLayoutVars>
          <dgm:chMax val="0"/>
          <dgm:chPref val="0"/>
        </dgm:presLayoutVars>
      </dgm:prSet>
      <dgm:spPr/>
    </dgm:pt>
    <dgm:pt modelId="{8A5961E2-E746-4A54-B7ED-2D9438376BEE}" type="pres">
      <dgm:prSet presAssocID="{D770B584-001B-442C-91BA-C468CEAA71C1}" presName="sibTrans" presStyleCnt="0"/>
      <dgm:spPr/>
    </dgm:pt>
    <dgm:pt modelId="{DF385484-F4F7-4650-AD6A-5BB794BF0CC0}" type="pres">
      <dgm:prSet presAssocID="{7FF2ED7F-A20F-4B99-B01B-73028F95D959}" presName="compNode" presStyleCnt="0"/>
      <dgm:spPr/>
    </dgm:pt>
    <dgm:pt modelId="{5EB3E8EB-EBAA-4804-997F-D6B4B4788BAF}" type="pres">
      <dgm:prSet presAssocID="{7FF2ED7F-A20F-4B99-B01B-73028F95D959}" presName="bgRect" presStyleLbl="bgShp" presStyleIdx="2" presStyleCnt="6"/>
      <dgm:spPr/>
    </dgm:pt>
    <dgm:pt modelId="{3AD18173-2ACA-4D96-9AE3-E61EBC5A5CF4}" type="pres">
      <dgm:prSet presAssocID="{7FF2ED7F-A20F-4B99-B01B-73028F95D95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F829C3B-CB5D-4709-A227-236E3196D294}" type="pres">
      <dgm:prSet presAssocID="{7FF2ED7F-A20F-4B99-B01B-73028F95D959}" presName="spaceRect" presStyleCnt="0"/>
      <dgm:spPr/>
    </dgm:pt>
    <dgm:pt modelId="{B37A218F-6DF5-4223-951B-56D3A18181A8}" type="pres">
      <dgm:prSet presAssocID="{7FF2ED7F-A20F-4B99-B01B-73028F95D959}" presName="parTx" presStyleLbl="revTx" presStyleIdx="2" presStyleCnt="6">
        <dgm:presLayoutVars>
          <dgm:chMax val="0"/>
          <dgm:chPref val="0"/>
        </dgm:presLayoutVars>
      </dgm:prSet>
      <dgm:spPr/>
    </dgm:pt>
    <dgm:pt modelId="{A1F0AED7-979E-45B1-AD43-B0264F383DA5}" type="pres">
      <dgm:prSet presAssocID="{C5B65DB3-5A9C-4FEE-83AD-A82659B6EF5C}" presName="sibTrans" presStyleCnt="0"/>
      <dgm:spPr/>
    </dgm:pt>
    <dgm:pt modelId="{719698C5-72C6-49A7-B1B2-4F800B7A4A21}" type="pres">
      <dgm:prSet presAssocID="{DB93338F-2D57-42A2-AE99-5598364B8BD3}" presName="compNode" presStyleCnt="0"/>
      <dgm:spPr/>
    </dgm:pt>
    <dgm:pt modelId="{99C0F336-B6BC-4C0B-AFB7-B743E60071F6}" type="pres">
      <dgm:prSet presAssocID="{DB93338F-2D57-42A2-AE99-5598364B8BD3}" presName="bgRect" presStyleLbl="bgShp" presStyleIdx="3" presStyleCnt="6"/>
      <dgm:spPr/>
    </dgm:pt>
    <dgm:pt modelId="{2730B6BC-6870-4FA1-AB09-8FA7229FB510}" type="pres">
      <dgm:prSet presAssocID="{DB93338F-2D57-42A2-AE99-5598364B8BD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752C8CD6-B7DE-43AB-978D-9AC4FE05B315}" type="pres">
      <dgm:prSet presAssocID="{DB93338F-2D57-42A2-AE99-5598364B8BD3}" presName="spaceRect" presStyleCnt="0"/>
      <dgm:spPr/>
    </dgm:pt>
    <dgm:pt modelId="{ABE48A24-DCA2-456A-8938-C0C60640D61E}" type="pres">
      <dgm:prSet presAssocID="{DB93338F-2D57-42A2-AE99-5598364B8BD3}" presName="parTx" presStyleLbl="revTx" presStyleIdx="3" presStyleCnt="6">
        <dgm:presLayoutVars>
          <dgm:chMax val="0"/>
          <dgm:chPref val="0"/>
        </dgm:presLayoutVars>
      </dgm:prSet>
      <dgm:spPr/>
    </dgm:pt>
    <dgm:pt modelId="{13DABEA2-D475-4C68-800E-19E82FC04882}" type="pres">
      <dgm:prSet presAssocID="{2E2296B1-61EB-42F4-9A1C-5302BFC13C88}" presName="sibTrans" presStyleCnt="0"/>
      <dgm:spPr/>
    </dgm:pt>
    <dgm:pt modelId="{7A8BB3CD-F552-4A73-B1CC-51F251ABA75B}" type="pres">
      <dgm:prSet presAssocID="{7E3A9FBF-FE0A-4E63-A412-58510F0A50BC}" presName="compNode" presStyleCnt="0"/>
      <dgm:spPr/>
    </dgm:pt>
    <dgm:pt modelId="{F1AC70D2-CDAE-4D55-A764-CFFEB4CBD98B}" type="pres">
      <dgm:prSet presAssocID="{7E3A9FBF-FE0A-4E63-A412-58510F0A50BC}" presName="bgRect" presStyleLbl="bgShp" presStyleIdx="4" presStyleCnt="6"/>
      <dgm:spPr/>
    </dgm:pt>
    <dgm:pt modelId="{12BAFBB1-6DF8-481C-8CFF-F738D2CF0523}" type="pres">
      <dgm:prSet presAssocID="{7E3A9FBF-FE0A-4E63-A412-58510F0A50B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r"/>
        </a:ext>
      </dgm:extLst>
    </dgm:pt>
    <dgm:pt modelId="{2855A0F3-DD3C-44B2-9CFA-AB4379ADFCB4}" type="pres">
      <dgm:prSet presAssocID="{7E3A9FBF-FE0A-4E63-A412-58510F0A50BC}" presName="spaceRect" presStyleCnt="0"/>
      <dgm:spPr/>
    </dgm:pt>
    <dgm:pt modelId="{A9C04D67-7C69-48CC-A345-72551B7E7DFD}" type="pres">
      <dgm:prSet presAssocID="{7E3A9FBF-FE0A-4E63-A412-58510F0A50BC}" presName="parTx" presStyleLbl="revTx" presStyleIdx="4" presStyleCnt="6">
        <dgm:presLayoutVars>
          <dgm:chMax val="0"/>
          <dgm:chPref val="0"/>
        </dgm:presLayoutVars>
      </dgm:prSet>
      <dgm:spPr/>
    </dgm:pt>
    <dgm:pt modelId="{9555C838-60C5-43AA-B3D5-FEF3CAD9CF3A}" type="pres">
      <dgm:prSet presAssocID="{ADDBC005-138A-48A2-A333-579340B12AB9}" presName="sibTrans" presStyleCnt="0"/>
      <dgm:spPr/>
    </dgm:pt>
    <dgm:pt modelId="{D40AA85B-8E70-4AFB-8F19-B22C36ED6558}" type="pres">
      <dgm:prSet presAssocID="{97CE851B-BB79-4A67-B757-CDB280766DF2}" presName="compNode" presStyleCnt="0"/>
      <dgm:spPr/>
    </dgm:pt>
    <dgm:pt modelId="{0FC6C9A6-4A3E-4C89-9AFC-205319B2BD19}" type="pres">
      <dgm:prSet presAssocID="{97CE851B-BB79-4A67-B757-CDB280766DF2}" presName="bgRect" presStyleLbl="bgShp" presStyleIdx="5" presStyleCnt="6"/>
      <dgm:spPr/>
    </dgm:pt>
    <dgm:pt modelId="{273ECCB4-3DBB-4E7E-9E9E-4819C400E3EB}" type="pres">
      <dgm:prSet presAssocID="{97CE851B-BB79-4A67-B757-CDB280766DF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ploma Roll"/>
        </a:ext>
      </dgm:extLst>
    </dgm:pt>
    <dgm:pt modelId="{F8B1703B-079E-4B80-9FD5-E1E2B6E6B90E}" type="pres">
      <dgm:prSet presAssocID="{97CE851B-BB79-4A67-B757-CDB280766DF2}" presName="spaceRect" presStyleCnt="0"/>
      <dgm:spPr/>
    </dgm:pt>
    <dgm:pt modelId="{F7A0BC05-68FF-4173-9DE6-8A50FD2F0B99}" type="pres">
      <dgm:prSet presAssocID="{97CE851B-BB79-4A67-B757-CDB280766DF2}" presName="parTx" presStyleLbl="revTx" presStyleIdx="5" presStyleCnt="6">
        <dgm:presLayoutVars>
          <dgm:chMax val="0"/>
          <dgm:chPref val="0"/>
        </dgm:presLayoutVars>
      </dgm:prSet>
      <dgm:spPr/>
    </dgm:pt>
  </dgm:ptLst>
  <dgm:cxnLst>
    <dgm:cxn modelId="{08977F14-F4D1-4944-BD53-3DCBBAA2AFC3}" srcId="{B09A3A1C-186D-43EE-93BA-ABBABFBAE123}" destId="{01EAB511-D236-4CAF-B8EA-3B8213CA4573}" srcOrd="1" destOrd="0" parTransId="{2908E1CD-D57F-462F-A4B9-85B662D603A5}" sibTransId="{D770B584-001B-442C-91BA-C468CEAA71C1}"/>
    <dgm:cxn modelId="{A310B21C-2F8E-49DE-90D4-05BDBC6ADDC1}" type="presOf" srcId="{97CE851B-BB79-4A67-B757-CDB280766DF2}" destId="{F7A0BC05-68FF-4173-9DE6-8A50FD2F0B99}" srcOrd="0" destOrd="0" presId="urn:microsoft.com/office/officeart/2018/2/layout/IconVerticalSolidList"/>
    <dgm:cxn modelId="{D1C84348-92D7-49A6-AE2E-D451B4125996}" srcId="{B09A3A1C-186D-43EE-93BA-ABBABFBAE123}" destId="{7FF2ED7F-A20F-4B99-B01B-73028F95D959}" srcOrd="2" destOrd="0" parTransId="{98FFC07F-6859-4D3D-BA81-9104AB47490C}" sibTransId="{C5B65DB3-5A9C-4FEE-83AD-A82659B6EF5C}"/>
    <dgm:cxn modelId="{4049B27A-EB8B-41C7-A3BA-6A13163B5BB5}" type="presOf" srcId="{7E3A9FBF-FE0A-4E63-A412-58510F0A50BC}" destId="{A9C04D67-7C69-48CC-A345-72551B7E7DFD}" srcOrd="0" destOrd="0" presId="urn:microsoft.com/office/officeart/2018/2/layout/IconVerticalSolidList"/>
    <dgm:cxn modelId="{B3A2B77B-BADD-4E1E-AC6D-B03E57B325B3}" type="presOf" srcId="{7FF2ED7F-A20F-4B99-B01B-73028F95D959}" destId="{B37A218F-6DF5-4223-951B-56D3A18181A8}" srcOrd="0" destOrd="0" presId="urn:microsoft.com/office/officeart/2018/2/layout/IconVerticalSolidList"/>
    <dgm:cxn modelId="{8CFE5D7C-FD6C-4554-9AD3-26939F5CBAE1}" type="presOf" srcId="{01EAB511-D236-4CAF-B8EA-3B8213CA4573}" destId="{C65BFA25-BE61-4F3A-B9DF-F95D3C43EF40}" srcOrd="0" destOrd="0" presId="urn:microsoft.com/office/officeart/2018/2/layout/IconVerticalSolidList"/>
    <dgm:cxn modelId="{2E095090-BEF5-49EE-B1F2-CE07856C3CF8}" srcId="{B09A3A1C-186D-43EE-93BA-ABBABFBAE123}" destId="{07B9E0E5-09E6-4F60-9EC7-BEDC1997F5E7}" srcOrd="0" destOrd="0" parTransId="{6C8C70A4-EE66-4359-BED8-48434B32F8DF}" sibTransId="{EA730D01-CA2F-4339-91A3-892F556BA079}"/>
    <dgm:cxn modelId="{FBFC6E92-AD69-410E-9AEE-EBF5A8377407}" type="presOf" srcId="{07B9E0E5-09E6-4F60-9EC7-BEDC1997F5E7}" destId="{A2D536A7-D3F7-4BFA-9D99-BDC1614104C8}" srcOrd="0" destOrd="0" presId="urn:microsoft.com/office/officeart/2018/2/layout/IconVerticalSolidList"/>
    <dgm:cxn modelId="{99F13793-1624-4B7D-B948-68FD4A821CCB}" srcId="{B09A3A1C-186D-43EE-93BA-ABBABFBAE123}" destId="{7E3A9FBF-FE0A-4E63-A412-58510F0A50BC}" srcOrd="4" destOrd="0" parTransId="{AAE5C70B-FA28-4A93-8B1D-4AF13A9D984D}" sibTransId="{ADDBC005-138A-48A2-A333-579340B12AB9}"/>
    <dgm:cxn modelId="{9DC34B93-FF5D-4633-9498-4818CB04EBC3}" srcId="{B09A3A1C-186D-43EE-93BA-ABBABFBAE123}" destId="{97CE851B-BB79-4A67-B757-CDB280766DF2}" srcOrd="5" destOrd="0" parTransId="{C8806BE7-174F-46A3-ABB6-A5FCE2290646}" sibTransId="{3A34E108-A291-4756-8B7A-BB5BAE57AABF}"/>
    <dgm:cxn modelId="{010989A0-5B81-47F0-B66E-9CCACBF35FC3}" type="presOf" srcId="{DB93338F-2D57-42A2-AE99-5598364B8BD3}" destId="{ABE48A24-DCA2-456A-8938-C0C60640D61E}" srcOrd="0" destOrd="0" presId="urn:microsoft.com/office/officeart/2018/2/layout/IconVerticalSolidList"/>
    <dgm:cxn modelId="{544748C1-42BC-4EC7-A21F-DA9B3B4E1215}" type="presOf" srcId="{B09A3A1C-186D-43EE-93BA-ABBABFBAE123}" destId="{96F46417-D783-4FCA-BBAC-CDE4D74DE673}" srcOrd="0" destOrd="0" presId="urn:microsoft.com/office/officeart/2018/2/layout/IconVerticalSolidList"/>
    <dgm:cxn modelId="{CAEE63CE-9B9D-43CE-894A-04535386B3AF}" srcId="{B09A3A1C-186D-43EE-93BA-ABBABFBAE123}" destId="{DB93338F-2D57-42A2-AE99-5598364B8BD3}" srcOrd="3" destOrd="0" parTransId="{A66E100E-ECA9-42C0-B9EF-75400BA1EA5D}" sibTransId="{2E2296B1-61EB-42F4-9A1C-5302BFC13C88}"/>
    <dgm:cxn modelId="{EB0455EC-9ACC-4B47-A038-25E764447CE8}" type="presParOf" srcId="{96F46417-D783-4FCA-BBAC-CDE4D74DE673}" destId="{144DA770-0409-4539-B144-5E537F8AAF80}" srcOrd="0" destOrd="0" presId="urn:microsoft.com/office/officeart/2018/2/layout/IconVerticalSolidList"/>
    <dgm:cxn modelId="{DCF3CB55-F8E3-4E94-824A-F8361348193B}" type="presParOf" srcId="{144DA770-0409-4539-B144-5E537F8AAF80}" destId="{71A2CCC0-4609-486D-813E-802A8235E109}" srcOrd="0" destOrd="0" presId="urn:microsoft.com/office/officeart/2018/2/layout/IconVerticalSolidList"/>
    <dgm:cxn modelId="{0AFCA59F-F89F-421E-9E98-455070215960}" type="presParOf" srcId="{144DA770-0409-4539-B144-5E537F8AAF80}" destId="{27670753-AE1E-4DC7-8629-0C590616DEA4}" srcOrd="1" destOrd="0" presId="urn:microsoft.com/office/officeart/2018/2/layout/IconVerticalSolidList"/>
    <dgm:cxn modelId="{943AAB6E-94BF-462A-939B-D7D0A2E7F5CB}" type="presParOf" srcId="{144DA770-0409-4539-B144-5E537F8AAF80}" destId="{667C92DE-AB87-4B00-B5C1-D5CB7A1449B3}" srcOrd="2" destOrd="0" presId="urn:microsoft.com/office/officeart/2018/2/layout/IconVerticalSolidList"/>
    <dgm:cxn modelId="{F6D66CF8-9138-4541-8C79-5042546CD038}" type="presParOf" srcId="{144DA770-0409-4539-B144-5E537F8AAF80}" destId="{A2D536A7-D3F7-4BFA-9D99-BDC1614104C8}" srcOrd="3" destOrd="0" presId="urn:microsoft.com/office/officeart/2018/2/layout/IconVerticalSolidList"/>
    <dgm:cxn modelId="{972A0487-2009-48E5-8221-71FB7722F6EA}" type="presParOf" srcId="{96F46417-D783-4FCA-BBAC-CDE4D74DE673}" destId="{541A800A-D68C-42E3-BDB3-A1EDF7BAD8FB}" srcOrd="1" destOrd="0" presId="urn:microsoft.com/office/officeart/2018/2/layout/IconVerticalSolidList"/>
    <dgm:cxn modelId="{60F0A6C4-A264-414F-B6E7-DAC4EA615CA6}" type="presParOf" srcId="{96F46417-D783-4FCA-BBAC-CDE4D74DE673}" destId="{796A4E60-F1C6-4807-9E1C-2ACD8DE7FCB9}" srcOrd="2" destOrd="0" presId="urn:microsoft.com/office/officeart/2018/2/layout/IconVerticalSolidList"/>
    <dgm:cxn modelId="{62357B50-FD5B-4F33-98FE-C89693AF77A0}" type="presParOf" srcId="{796A4E60-F1C6-4807-9E1C-2ACD8DE7FCB9}" destId="{E8492288-3E2C-4FFF-8CA6-404CB23F195D}" srcOrd="0" destOrd="0" presId="urn:microsoft.com/office/officeart/2018/2/layout/IconVerticalSolidList"/>
    <dgm:cxn modelId="{9DBC6161-C595-4D07-B9A3-2E1B5A8F2E2D}" type="presParOf" srcId="{796A4E60-F1C6-4807-9E1C-2ACD8DE7FCB9}" destId="{3F8A8B1D-8108-4626-9AA7-955E726FE9E5}" srcOrd="1" destOrd="0" presId="urn:microsoft.com/office/officeart/2018/2/layout/IconVerticalSolidList"/>
    <dgm:cxn modelId="{B7DDEAC1-4041-426F-94EB-FC80AD3D6C3D}" type="presParOf" srcId="{796A4E60-F1C6-4807-9E1C-2ACD8DE7FCB9}" destId="{7972FF3E-395E-45F9-B1E9-237E3C59F4E9}" srcOrd="2" destOrd="0" presId="urn:microsoft.com/office/officeart/2018/2/layout/IconVerticalSolidList"/>
    <dgm:cxn modelId="{2907F8F4-2841-4A22-93FB-727C75D29E2D}" type="presParOf" srcId="{796A4E60-F1C6-4807-9E1C-2ACD8DE7FCB9}" destId="{C65BFA25-BE61-4F3A-B9DF-F95D3C43EF40}" srcOrd="3" destOrd="0" presId="urn:microsoft.com/office/officeart/2018/2/layout/IconVerticalSolidList"/>
    <dgm:cxn modelId="{2977020F-6F51-41FE-9142-FBA7E1D11517}" type="presParOf" srcId="{96F46417-D783-4FCA-BBAC-CDE4D74DE673}" destId="{8A5961E2-E746-4A54-B7ED-2D9438376BEE}" srcOrd="3" destOrd="0" presId="urn:microsoft.com/office/officeart/2018/2/layout/IconVerticalSolidList"/>
    <dgm:cxn modelId="{D8EECB21-1259-4249-83B3-8AEEB4A57F35}" type="presParOf" srcId="{96F46417-D783-4FCA-BBAC-CDE4D74DE673}" destId="{DF385484-F4F7-4650-AD6A-5BB794BF0CC0}" srcOrd="4" destOrd="0" presId="urn:microsoft.com/office/officeart/2018/2/layout/IconVerticalSolidList"/>
    <dgm:cxn modelId="{145106C7-D251-4200-B6F2-7FB577C7FE5C}" type="presParOf" srcId="{DF385484-F4F7-4650-AD6A-5BB794BF0CC0}" destId="{5EB3E8EB-EBAA-4804-997F-D6B4B4788BAF}" srcOrd="0" destOrd="0" presId="urn:microsoft.com/office/officeart/2018/2/layout/IconVerticalSolidList"/>
    <dgm:cxn modelId="{6CBCA11A-6FAC-424F-9A17-F932AAA0F70B}" type="presParOf" srcId="{DF385484-F4F7-4650-AD6A-5BB794BF0CC0}" destId="{3AD18173-2ACA-4D96-9AE3-E61EBC5A5CF4}" srcOrd="1" destOrd="0" presId="urn:microsoft.com/office/officeart/2018/2/layout/IconVerticalSolidList"/>
    <dgm:cxn modelId="{9B35B0A9-F709-4123-AD3B-554CE50C1118}" type="presParOf" srcId="{DF385484-F4F7-4650-AD6A-5BB794BF0CC0}" destId="{8F829C3B-CB5D-4709-A227-236E3196D294}" srcOrd="2" destOrd="0" presId="urn:microsoft.com/office/officeart/2018/2/layout/IconVerticalSolidList"/>
    <dgm:cxn modelId="{80BF686B-F503-44D5-A4C8-678A2B31DE96}" type="presParOf" srcId="{DF385484-F4F7-4650-AD6A-5BB794BF0CC0}" destId="{B37A218F-6DF5-4223-951B-56D3A18181A8}" srcOrd="3" destOrd="0" presId="urn:microsoft.com/office/officeart/2018/2/layout/IconVerticalSolidList"/>
    <dgm:cxn modelId="{9C7F145A-0B62-433D-B8C5-5DC660E13D24}" type="presParOf" srcId="{96F46417-D783-4FCA-BBAC-CDE4D74DE673}" destId="{A1F0AED7-979E-45B1-AD43-B0264F383DA5}" srcOrd="5" destOrd="0" presId="urn:microsoft.com/office/officeart/2018/2/layout/IconVerticalSolidList"/>
    <dgm:cxn modelId="{323A6714-DA11-47FB-BD67-90B294C2F42C}" type="presParOf" srcId="{96F46417-D783-4FCA-BBAC-CDE4D74DE673}" destId="{719698C5-72C6-49A7-B1B2-4F800B7A4A21}" srcOrd="6" destOrd="0" presId="urn:microsoft.com/office/officeart/2018/2/layout/IconVerticalSolidList"/>
    <dgm:cxn modelId="{CCFF63A5-B5E6-424F-9F40-A734526C0BA3}" type="presParOf" srcId="{719698C5-72C6-49A7-B1B2-4F800B7A4A21}" destId="{99C0F336-B6BC-4C0B-AFB7-B743E60071F6}" srcOrd="0" destOrd="0" presId="urn:microsoft.com/office/officeart/2018/2/layout/IconVerticalSolidList"/>
    <dgm:cxn modelId="{FE3FE073-FA2C-4829-980B-8851545C8769}" type="presParOf" srcId="{719698C5-72C6-49A7-B1B2-4F800B7A4A21}" destId="{2730B6BC-6870-4FA1-AB09-8FA7229FB510}" srcOrd="1" destOrd="0" presId="urn:microsoft.com/office/officeart/2018/2/layout/IconVerticalSolidList"/>
    <dgm:cxn modelId="{94A7FA15-6F8E-43BC-BD7B-BFC3A2E5649D}" type="presParOf" srcId="{719698C5-72C6-49A7-B1B2-4F800B7A4A21}" destId="{752C8CD6-B7DE-43AB-978D-9AC4FE05B315}" srcOrd="2" destOrd="0" presId="urn:microsoft.com/office/officeart/2018/2/layout/IconVerticalSolidList"/>
    <dgm:cxn modelId="{F27EB4D5-D1EA-4E71-86E4-107887E0BF39}" type="presParOf" srcId="{719698C5-72C6-49A7-B1B2-4F800B7A4A21}" destId="{ABE48A24-DCA2-456A-8938-C0C60640D61E}" srcOrd="3" destOrd="0" presId="urn:microsoft.com/office/officeart/2018/2/layout/IconVerticalSolidList"/>
    <dgm:cxn modelId="{900F3D04-54D8-47F3-9D57-DE86753C9883}" type="presParOf" srcId="{96F46417-D783-4FCA-BBAC-CDE4D74DE673}" destId="{13DABEA2-D475-4C68-800E-19E82FC04882}" srcOrd="7" destOrd="0" presId="urn:microsoft.com/office/officeart/2018/2/layout/IconVerticalSolidList"/>
    <dgm:cxn modelId="{8934E0E9-4552-4204-ABE8-4727D29A6327}" type="presParOf" srcId="{96F46417-D783-4FCA-BBAC-CDE4D74DE673}" destId="{7A8BB3CD-F552-4A73-B1CC-51F251ABA75B}" srcOrd="8" destOrd="0" presId="urn:microsoft.com/office/officeart/2018/2/layout/IconVerticalSolidList"/>
    <dgm:cxn modelId="{59AE1ED2-EB2B-45FB-8EFF-29185C92A320}" type="presParOf" srcId="{7A8BB3CD-F552-4A73-B1CC-51F251ABA75B}" destId="{F1AC70D2-CDAE-4D55-A764-CFFEB4CBD98B}" srcOrd="0" destOrd="0" presId="urn:microsoft.com/office/officeart/2018/2/layout/IconVerticalSolidList"/>
    <dgm:cxn modelId="{B8AE6FBE-9549-49A3-81BC-F2F84F5D92A6}" type="presParOf" srcId="{7A8BB3CD-F552-4A73-B1CC-51F251ABA75B}" destId="{12BAFBB1-6DF8-481C-8CFF-F738D2CF0523}" srcOrd="1" destOrd="0" presId="urn:microsoft.com/office/officeart/2018/2/layout/IconVerticalSolidList"/>
    <dgm:cxn modelId="{C96F0A42-9226-4BA9-A40E-33C51C5C4B00}" type="presParOf" srcId="{7A8BB3CD-F552-4A73-B1CC-51F251ABA75B}" destId="{2855A0F3-DD3C-44B2-9CFA-AB4379ADFCB4}" srcOrd="2" destOrd="0" presId="urn:microsoft.com/office/officeart/2018/2/layout/IconVerticalSolidList"/>
    <dgm:cxn modelId="{966BCF6E-0C86-41C2-A0F0-E024EC8474E7}" type="presParOf" srcId="{7A8BB3CD-F552-4A73-B1CC-51F251ABA75B}" destId="{A9C04D67-7C69-48CC-A345-72551B7E7DFD}" srcOrd="3" destOrd="0" presId="urn:microsoft.com/office/officeart/2018/2/layout/IconVerticalSolidList"/>
    <dgm:cxn modelId="{AFC7A662-18CF-4E57-80B0-7E3576688BB9}" type="presParOf" srcId="{96F46417-D783-4FCA-BBAC-CDE4D74DE673}" destId="{9555C838-60C5-43AA-B3D5-FEF3CAD9CF3A}" srcOrd="9" destOrd="0" presId="urn:microsoft.com/office/officeart/2018/2/layout/IconVerticalSolidList"/>
    <dgm:cxn modelId="{EF975A68-264E-464B-A601-58B611A1E53E}" type="presParOf" srcId="{96F46417-D783-4FCA-BBAC-CDE4D74DE673}" destId="{D40AA85B-8E70-4AFB-8F19-B22C36ED6558}" srcOrd="10" destOrd="0" presId="urn:microsoft.com/office/officeart/2018/2/layout/IconVerticalSolidList"/>
    <dgm:cxn modelId="{C61C0E2B-2D4E-471A-B64F-A8FF6D8C6ABC}" type="presParOf" srcId="{D40AA85B-8E70-4AFB-8F19-B22C36ED6558}" destId="{0FC6C9A6-4A3E-4C89-9AFC-205319B2BD19}" srcOrd="0" destOrd="0" presId="urn:microsoft.com/office/officeart/2018/2/layout/IconVerticalSolidList"/>
    <dgm:cxn modelId="{C826913C-D554-45BF-94AF-18BEA4B11EC3}" type="presParOf" srcId="{D40AA85B-8E70-4AFB-8F19-B22C36ED6558}" destId="{273ECCB4-3DBB-4E7E-9E9E-4819C400E3EB}" srcOrd="1" destOrd="0" presId="urn:microsoft.com/office/officeart/2018/2/layout/IconVerticalSolidList"/>
    <dgm:cxn modelId="{3531A8B8-E70C-4D44-BBFC-D0D540459359}" type="presParOf" srcId="{D40AA85B-8E70-4AFB-8F19-B22C36ED6558}" destId="{F8B1703B-079E-4B80-9FD5-E1E2B6E6B90E}" srcOrd="2" destOrd="0" presId="urn:microsoft.com/office/officeart/2018/2/layout/IconVerticalSolidList"/>
    <dgm:cxn modelId="{DB0FC6DF-D198-4B66-9051-6AA52AA310AD}" type="presParOf" srcId="{D40AA85B-8E70-4AFB-8F19-B22C36ED6558}" destId="{F7A0BC05-68FF-4173-9DE6-8A50FD2F0B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EF1362-BBA5-40A5-996A-7688257F474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362C8D7-6214-4474-AD7B-1E35AFB624D7}">
      <dgm:prSet custT="1"/>
      <dgm:spPr/>
      <dgm:t>
        <a:bodyPr/>
        <a:lstStyle/>
        <a:p>
          <a:pPr>
            <a:lnSpc>
              <a:spcPct val="100000"/>
            </a:lnSpc>
            <a:defRPr cap="all"/>
          </a:pPr>
          <a:r>
            <a:rPr lang="en-IN" sz="1600" cap="none" dirty="0"/>
            <a:t>Input Data </a:t>
          </a:r>
          <a:endParaRPr lang="en-US" sz="1600" cap="none" dirty="0"/>
        </a:p>
      </dgm:t>
    </dgm:pt>
    <dgm:pt modelId="{B32081B1-E799-4C5A-94A8-BF14DD0549AE}" type="parTrans" cxnId="{71DEC3DB-665D-40BD-9DDB-7D86F4117651}">
      <dgm:prSet/>
      <dgm:spPr/>
      <dgm:t>
        <a:bodyPr/>
        <a:lstStyle/>
        <a:p>
          <a:endParaRPr lang="en-US"/>
        </a:p>
      </dgm:t>
    </dgm:pt>
    <dgm:pt modelId="{6146B88E-D281-4271-93EF-A0277229372F}" type="sibTrans" cxnId="{71DEC3DB-665D-40BD-9DDB-7D86F4117651}">
      <dgm:prSet/>
      <dgm:spPr/>
      <dgm:t>
        <a:bodyPr/>
        <a:lstStyle/>
        <a:p>
          <a:endParaRPr lang="en-US"/>
        </a:p>
      </dgm:t>
    </dgm:pt>
    <dgm:pt modelId="{0BEDC9EF-0857-4AC2-B597-665B9D20F10A}">
      <dgm:prSet custT="1"/>
      <dgm:spPr/>
      <dgm:t>
        <a:bodyPr/>
        <a:lstStyle/>
        <a:p>
          <a:pPr>
            <a:lnSpc>
              <a:spcPct val="100000"/>
            </a:lnSpc>
            <a:defRPr cap="all"/>
          </a:pPr>
          <a:r>
            <a:rPr lang="en-IN" sz="1600" cap="none" dirty="0"/>
            <a:t>Explore &amp; Implement Approaches</a:t>
          </a:r>
          <a:endParaRPr lang="en-US" sz="1600" cap="none" dirty="0"/>
        </a:p>
      </dgm:t>
    </dgm:pt>
    <dgm:pt modelId="{6BBDAA6B-79C8-4825-AB14-9EDEAA92C677}" type="parTrans" cxnId="{6EE396C7-AB4C-4127-B6B9-F8A608EB8247}">
      <dgm:prSet/>
      <dgm:spPr/>
      <dgm:t>
        <a:bodyPr/>
        <a:lstStyle/>
        <a:p>
          <a:endParaRPr lang="en-US"/>
        </a:p>
      </dgm:t>
    </dgm:pt>
    <dgm:pt modelId="{BAA84AB6-27F1-4A4E-A86F-AF61BF4F576A}" type="sibTrans" cxnId="{6EE396C7-AB4C-4127-B6B9-F8A608EB8247}">
      <dgm:prSet/>
      <dgm:spPr/>
      <dgm:t>
        <a:bodyPr/>
        <a:lstStyle/>
        <a:p>
          <a:endParaRPr lang="en-US"/>
        </a:p>
      </dgm:t>
    </dgm:pt>
    <dgm:pt modelId="{F30B63E8-63C6-4526-AC3B-14E54D8E4A48}">
      <dgm:prSet custT="1"/>
      <dgm:spPr/>
      <dgm:t>
        <a:bodyPr/>
        <a:lstStyle/>
        <a:p>
          <a:pPr>
            <a:lnSpc>
              <a:spcPct val="100000"/>
            </a:lnSpc>
            <a:defRPr cap="all"/>
          </a:pPr>
          <a:r>
            <a:rPr lang="en-IN" sz="1600" cap="none" dirty="0"/>
            <a:t>Output </a:t>
          </a:r>
        </a:p>
        <a:p>
          <a:pPr>
            <a:lnSpc>
              <a:spcPct val="100000"/>
            </a:lnSpc>
            <a:defRPr cap="all"/>
          </a:pPr>
          <a:r>
            <a:rPr lang="en-IN" sz="1600" cap="none" dirty="0"/>
            <a:t>Ranked Or Best Meaning</a:t>
          </a:r>
          <a:endParaRPr lang="en-US" sz="1600" cap="none" dirty="0"/>
        </a:p>
      </dgm:t>
    </dgm:pt>
    <dgm:pt modelId="{83B6A99B-7140-4846-A1F7-06D72AF08AA1}" type="parTrans" cxnId="{73171AD2-CD83-466A-8E85-FEDBB7CE0AA5}">
      <dgm:prSet/>
      <dgm:spPr/>
      <dgm:t>
        <a:bodyPr/>
        <a:lstStyle/>
        <a:p>
          <a:endParaRPr lang="en-US"/>
        </a:p>
      </dgm:t>
    </dgm:pt>
    <dgm:pt modelId="{A0DD751E-D6E7-4E62-B367-042EE15D8650}" type="sibTrans" cxnId="{73171AD2-CD83-466A-8E85-FEDBB7CE0AA5}">
      <dgm:prSet/>
      <dgm:spPr/>
      <dgm:t>
        <a:bodyPr/>
        <a:lstStyle/>
        <a:p>
          <a:endParaRPr lang="en-US"/>
        </a:p>
      </dgm:t>
    </dgm:pt>
    <dgm:pt modelId="{A36271AD-A81A-413A-B9B3-628450B3B00F}" type="pres">
      <dgm:prSet presAssocID="{C6EF1362-BBA5-40A5-996A-7688257F4744}" presName="root" presStyleCnt="0">
        <dgm:presLayoutVars>
          <dgm:dir/>
          <dgm:resizeHandles val="exact"/>
        </dgm:presLayoutVars>
      </dgm:prSet>
      <dgm:spPr/>
    </dgm:pt>
    <dgm:pt modelId="{A38CAABD-3F48-49F4-9DF0-934DAC954065}" type="pres">
      <dgm:prSet presAssocID="{3362C8D7-6214-4474-AD7B-1E35AFB624D7}" presName="compNode" presStyleCnt="0"/>
      <dgm:spPr/>
    </dgm:pt>
    <dgm:pt modelId="{8CAB7AF9-53BA-4F76-9552-17D4A06FDFB6}" type="pres">
      <dgm:prSet presAssocID="{3362C8D7-6214-4474-AD7B-1E35AFB624D7}" presName="iconBgRect" presStyleLbl="bgShp" presStyleIdx="0" presStyleCnt="3" custLinFactX="-100000" custLinFactNeighborX="-187184"/>
      <dgm:spPr>
        <a:prstGeom prst="round2DiagRect">
          <a:avLst>
            <a:gd name="adj1" fmla="val 29727"/>
            <a:gd name="adj2" fmla="val 0"/>
          </a:avLst>
        </a:prstGeom>
      </dgm:spPr>
    </dgm:pt>
    <dgm:pt modelId="{09D9AD77-AB51-4405-A588-0926438CC925}" type="pres">
      <dgm:prSet presAssocID="{3362C8D7-6214-4474-AD7B-1E35AFB624D7}" presName="iconRect" presStyleLbl="node1" presStyleIdx="0" presStyleCnt="3" custLinFactX="-200520" custLinFactNeighborX="-3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FF80287-B6F7-433E-B29C-72A1EEAB02F9}" type="pres">
      <dgm:prSet presAssocID="{3362C8D7-6214-4474-AD7B-1E35AFB624D7}" presName="spaceRect" presStyleCnt="0"/>
      <dgm:spPr/>
    </dgm:pt>
    <dgm:pt modelId="{FED82A7D-76B5-4EEA-B15D-1E5D8D5C0D7D}" type="pres">
      <dgm:prSet presAssocID="{3362C8D7-6214-4474-AD7B-1E35AFB624D7}" presName="textRect" presStyleLbl="revTx" presStyleIdx="0" presStyleCnt="3" custLinFactX="-75182" custLinFactNeighborX="-100000">
        <dgm:presLayoutVars>
          <dgm:chMax val="1"/>
          <dgm:chPref val="1"/>
        </dgm:presLayoutVars>
      </dgm:prSet>
      <dgm:spPr/>
    </dgm:pt>
    <dgm:pt modelId="{3F69AE06-D107-4277-AC83-D9AD497A1CC3}" type="pres">
      <dgm:prSet presAssocID="{6146B88E-D281-4271-93EF-A0277229372F}" presName="sibTrans" presStyleCnt="0"/>
      <dgm:spPr/>
    </dgm:pt>
    <dgm:pt modelId="{4455E047-35B3-4B75-8C36-2055E4BBFC6A}" type="pres">
      <dgm:prSet presAssocID="{0BEDC9EF-0857-4AC2-B597-665B9D20F10A}" presName="compNode" presStyleCnt="0"/>
      <dgm:spPr/>
    </dgm:pt>
    <dgm:pt modelId="{3E94C60F-8937-452F-9AD4-B8B109A7D0D4}" type="pres">
      <dgm:prSet presAssocID="{0BEDC9EF-0857-4AC2-B597-665B9D20F10A}" presName="iconBgRect" presStyleLbl="bgShp" presStyleIdx="1" presStyleCnt="3" custLinFactNeighborX="-26720"/>
      <dgm:spPr>
        <a:prstGeom prst="round2DiagRect">
          <a:avLst>
            <a:gd name="adj1" fmla="val 29727"/>
            <a:gd name="adj2" fmla="val 0"/>
          </a:avLst>
        </a:prstGeom>
      </dgm:spPr>
    </dgm:pt>
    <dgm:pt modelId="{AAF4B393-4C91-403F-BF68-8BA995A7E486}" type="pres">
      <dgm:prSet presAssocID="{0BEDC9EF-0857-4AC2-B597-665B9D20F10A}" presName="iconRect" presStyleLbl="node1" presStyleIdx="1" presStyleCnt="3" custLinFactNeighborX="-4656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B4EE61B4-2923-4AC8-BA1A-A665DD718D6D}" type="pres">
      <dgm:prSet presAssocID="{0BEDC9EF-0857-4AC2-B597-665B9D20F10A}" presName="spaceRect" presStyleCnt="0"/>
      <dgm:spPr/>
    </dgm:pt>
    <dgm:pt modelId="{59BF8843-8706-4311-BE2C-9E54333666E3}" type="pres">
      <dgm:prSet presAssocID="{0BEDC9EF-0857-4AC2-B597-665B9D20F10A}" presName="textRect" presStyleLbl="revTx" presStyleIdx="1" presStyleCnt="3" custLinFactNeighborX="-16299">
        <dgm:presLayoutVars>
          <dgm:chMax val="1"/>
          <dgm:chPref val="1"/>
        </dgm:presLayoutVars>
      </dgm:prSet>
      <dgm:spPr/>
    </dgm:pt>
    <dgm:pt modelId="{AE234CB5-1F24-4981-AC9E-9A243B2ECA80}" type="pres">
      <dgm:prSet presAssocID="{BAA84AB6-27F1-4A4E-A86F-AF61BF4F576A}" presName="sibTrans" presStyleCnt="0"/>
      <dgm:spPr/>
    </dgm:pt>
    <dgm:pt modelId="{E3CEBF14-0CAA-405E-A1C4-05C9ED15D4ED}" type="pres">
      <dgm:prSet presAssocID="{F30B63E8-63C6-4526-AC3B-14E54D8E4A48}" presName="compNode" presStyleCnt="0"/>
      <dgm:spPr/>
    </dgm:pt>
    <dgm:pt modelId="{680C68B8-D67B-4F97-8409-A180A36019D6}" type="pres">
      <dgm:prSet presAssocID="{F30B63E8-63C6-4526-AC3B-14E54D8E4A48}" presName="iconBgRect" presStyleLbl="bgShp" presStyleIdx="2" presStyleCnt="3" custLinFactX="90329" custLinFactNeighborX="100000"/>
      <dgm:spPr>
        <a:prstGeom prst="round2DiagRect">
          <a:avLst>
            <a:gd name="adj1" fmla="val 29727"/>
            <a:gd name="adj2" fmla="val 0"/>
          </a:avLst>
        </a:prstGeom>
      </dgm:spPr>
    </dgm:pt>
    <dgm:pt modelId="{E6856E93-D09D-4897-BF15-BDF82ED6F871}" type="pres">
      <dgm:prSet presAssocID="{F30B63E8-63C6-4526-AC3B-14E54D8E4A48}" presName="iconRect" presStyleLbl="node1" presStyleIdx="2" presStyleCnt="3" custLinFactX="131715" custLinFactNeighborX="2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DB0CC28-7534-4B46-9CFD-189F5257FD24}" type="pres">
      <dgm:prSet presAssocID="{F30B63E8-63C6-4526-AC3B-14E54D8E4A48}" presName="spaceRect" presStyleCnt="0"/>
      <dgm:spPr/>
    </dgm:pt>
    <dgm:pt modelId="{A683D881-AA9A-4A1A-A36F-869CFB217B07}" type="pres">
      <dgm:prSet presAssocID="{F30B63E8-63C6-4526-AC3B-14E54D8E4A48}" presName="textRect" presStyleLbl="revTx" presStyleIdx="2" presStyleCnt="3" custLinFactX="16100" custLinFactNeighborX="100000">
        <dgm:presLayoutVars>
          <dgm:chMax val="1"/>
          <dgm:chPref val="1"/>
        </dgm:presLayoutVars>
      </dgm:prSet>
      <dgm:spPr/>
    </dgm:pt>
  </dgm:ptLst>
  <dgm:cxnLst>
    <dgm:cxn modelId="{74E43906-D31C-4C28-A48E-8DAAA3593BB3}" type="presOf" srcId="{0BEDC9EF-0857-4AC2-B597-665B9D20F10A}" destId="{59BF8843-8706-4311-BE2C-9E54333666E3}" srcOrd="0" destOrd="0" presId="urn:microsoft.com/office/officeart/2018/5/layout/IconLeafLabelList"/>
    <dgm:cxn modelId="{EC286F28-6C50-494C-9559-81D8271D4B09}" type="presOf" srcId="{3362C8D7-6214-4474-AD7B-1E35AFB624D7}" destId="{FED82A7D-76B5-4EEA-B15D-1E5D8D5C0D7D}" srcOrd="0" destOrd="0" presId="urn:microsoft.com/office/officeart/2018/5/layout/IconLeafLabelList"/>
    <dgm:cxn modelId="{A2E51457-1BCC-4616-ACA0-837B000E6767}" type="presOf" srcId="{F30B63E8-63C6-4526-AC3B-14E54D8E4A48}" destId="{A683D881-AA9A-4A1A-A36F-869CFB217B07}" srcOrd="0" destOrd="0" presId="urn:microsoft.com/office/officeart/2018/5/layout/IconLeafLabelList"/>
    <dgm:cxn modelId="{685B2761-F560-49D4-BCFE-F8570A6F4E2B}" type="presOf" srcId="{C6EF1362-BBA5-40A5-996A-7688257F4744}" destId="{A36271AD-A81A-413A-B9B3-628450B3B00F}" srcOrd="0" destOrd="0" presId="urn:microsoft.com/office/officeart/2018/5/layout/IconLeafLabelList"/>
    <dgm:cxn modelId="{6EE396C7-AB4C-4127-B6B9-F8A608EB8247}" srcId="{C6EF1362-BBA5-40A5-996A-7688257F4744}" destId="{0BEDC9EF-0857-4AC2-B597-665B9D20F10A}" srcOrd="1" destOrd="0" parTransId="{6BBDAA6B-79C8-4825-AB14-9EDEAA92C677}" sibTransId="{BAA84AB6-27F1-4A4E-A86F-AF61BF4F576A}"/>
    <dgm:cxn modelId="{73171AD2-CD83-466A-8E85-FEDBB7CE0AA5}" srcId="{C6EF1362-BBA5-40A5-996A-7688257F4744}" destId="{F30B63E8-63C6-4526-AC3B-14E54D8E4A48}" srcOrd="2" destOrd="0" parTransId="{83B6A99B-7140-4846-A1F7-06D72AF08AA1}" sibTransId="{A0DD751E-D6E7-4E62-B367-042EE15D8650}"/>
    <dgm:cxn modelId="{71DEC3DB-665D-40BD-9DDB-7D86F4117651}" srcId="{C6EF1362-BBA5-40A5-996A-7688257F4744}" destId="{3362C8D7-6214-4474-AD7B-1E35AFB624D7}" srcOrd="0" destOrd="0" parTransId="{B32081B1-E799-4C5A-94A8-BF14DD0549AE}" sibTransId="{6146B88E-D281-4271-93EF-A0277229372F}"/>
    <dgm:cxn modelId="{1D3A6610-BF34-42FF-A91C-EEB030F77D64}" type="presParOf" srcId="{A36271AD-A81A-413A-B9B3-628450B3B00F}" destId="{A38CAABD-3F48-49F4-9DF0-934DAC954065}" srcOrd="0" destOrd="0" presId="urn:microsoft.com/office/officeart/2018/5/layout/IconLeafLabelList"/>
    <dgm:cxn modelId="{CD1BFD2D-A480-4A8C-A37A-6746110070E3}" type="presParOf" srcId="{A38CAABD-3F48-49F4-9DF0-934DAC954065}" destId="{8CAB7AF9-53BA-4F76-9552-17D4A06FDFB6}" srcOrd="0" destOrd="0" presId="urn:microsoft.com/office/officeart/2018/5/layout/IconLeafLabelList"/>
    <dgm:cxn modelId="{54FCBD9E-117E-4411-AE75-80815BEC3DB3}" type="presParOf" srcId="{A38CAABD-3F48-49F4-9DF0-934DAC954065}" destId="{09D9AD77-AB51-4405-A588-0926438CC925}" srcOrd="1" destOrd="0" presId="urn:microsoft.com/office/officeart/2018/5/layout/IconLeafLabelList"/>
    <dgm:cxn modelId="{475B9720-53A2-478C-9C55-740CF834507B}" type="presParOf" srcId="{A38CAABD-3F48-49F4-9DF0-934DAC954065}" destId="{FFF80287-B6F7-433E-B29C-72A1EEAB02F9}" srcOrd="2" destOrd="0" presId="urn:microsoft.com/office/officeart/2018/5/layout/IconLeafLabelList"/>
    <dgm:cxn modelId="{5C95C5D4-2B6B-4ACC-B320-68A45DA4D941}" type="presParOf" srcId="{A38CAABD-3F48-49F4-9DF0-934DAC954065}" destId="{FED82A7D-76B5-4EEA-B15D-1E5D8D5C0D7D}" srcOrd="3" destOrd="0" presId="urn:microsoft.com/office/officeart/2018/5/layout/IconLeafLabelList"/>
    <dgm:cxn modelId="{9FDE0239-A677-4053-8100-4F7265CFE0F9}" type="presParOf" srcId="{A36271AD-A81A-413A-B9B3-628450B3B00F}" destId="{3F69AE06-D107-4277-AC83-D9AD497A1CC3}" srcOrd="1" destOrd="0" presId="urn:microsoft.com/office/officeart/2018/5/layout/IconLeafLabelList"/>
    <dgm:cxn modelId="{B81C6421-C345-444E-ABF2-EF7D28171EA5}" type="presParOf" srcId="{A36271AD-A81A-413A-B9B3-628450B3B00F}" destId="{4455E047-35B3-4B75-8C36-2055E4BBFC6A}" srcOrd="2" destOrd="0" presId="urn:microsoft.com/office/officeart/2018/5/layout/IconLeafLabelList"/>
    <dgm:cxn modelId="{B37C7F2F-104C-40B9-AD22-597F283C2951}" type="presParOf" srcId="{4455E047-35B3-4B75-8C36-2055E4BBFC6A}" destId="{3E94C60F-8937-452F-9AD4-B8B109A7D0D4}" srcOrd="0" destOrd="0" presId="urn:microsoft.com/office/officeart/2018/5/layout/IconLeafLabelList"/>
    <dgm:cxn modelId="{D3A46A6F-139F-43C3-BFD2-9BA0DF4E5ABF}" type="presParOf" srcId="{4455E047-35B3-4B75-8C36-2055E4BBFC6A}" destId="{AAF4B393-4C91-403F-BF68-8BA995A7E486}" srcOrd="1" destOrd="0" presId="urn:microsoft.com/office/officeart/2018/5/layout/IconLeafLabelList"/>
    <dgm:cxn modelId="{67E079C9-A234-4A2A-857D-500D4129026C}" type="presParOf" srcId="{4455E047-35B3-4B75-8C36-2055E4BBFC6A}" destId="{B4EE61B4-2923-4AC8-BA1A-A665DD718D6D}" srcOrd="2" destOrd="0" presId="urn:microsoft.com/office/officeart/2018/5/layout/IconLeafLabelList"/>
    <dgm:cxn modelId="{B0D6CDE1-AB85-4DE6-A290-11D729060C5B}" type="presParOf" srcId="{4455E047-35B3-4B75-8C36-2055E4BBFC6A}" destId="{59BF8843-8706-4311-BE2C-9E54333666E3}" srcOrd="3" destOrd="0" presId="urn:microsoft.com/office/officeart/2018/5/layout/IconLeafLabelList"/>
    <dgm:cxn modelId="{FC9D9812-CE01-4FC4-BD9B-21201FB25193}" type="presParOf" srcId="{A36271AD-A81A-413A-B9B3-628450B3B00F}" destId="{AE234CB5-1F24-4981-AC9E-9A243B2ECA80}" srcOrd="3" destOrd="0" presId="urn:microsoft.com/office/officeart/2018/5/layout/IconLeafLabelList"/>
    <dgm:cxn modelId="{09B53DB4-5C45-4D49-86E4-BE0DB5C4AE98}" type="presParOf" srcId="{A36271AD-A81A-413A-B9B3-628450B3B00F}" destId="{E3CEBF14-0CAA-405E-A1C4-05C9ED15D4ED}" srcOrd="4" destOrd="0" presId="urn:microsoft.com/office/officeart/2018/5/layout/IconLeafLabelList"/>
    <dgm:cxn modelId="{E3F036C5-C948-483F-B619-700EDB2990D9}" type="presParOf" srcId="{E3CEBF14-0CAA-405E-A1C4-05C9ED15D4ED}" destId="{680C68B8-D67B-4F97-8409-A180A36019D6}" srcOrd="0" destOrd="0" presId="urn:microsoft.com/office/officeart/2018/5/layout/IconLeafLabelList"/>
    <dgm:cxn modelId="{F7459DFE-77BE-4F3F-BBD7-A7259BA47D9F}" type="presParOf" srcId="{E3CEBF14-0CAA-405E-A1C4-05C9ED15D4ED}" destId="{E6856E93-D09D-4897-BF15-BDF82ED6F871}" srcOrd="1" destOrd="0" presId="urn:microsoft.com/office/officeart/2018/5/layout/IconLeafLabelList"/>
    <dgm:cxn modelId="{8FF69E0C-FDF2-4B0B-983E-A1267CA4B687}" type="presParOf" srcId="{E3CEBF14-0CAA-405E-A1C4-05C9ED15D4ED}" destId="{1DB0CC28-7534-4B46-9CFD-189F5257FD24}" srcOrd="2" destOrd="0" presId="urn:microsoft.com/office/officeart/2018/5/layout/IconLeafLabelList"/>
    <dgm:cxn modelId="{E45A6C3D-9522-4CE0-A557-A45EED24E044}" type="presParOf" srcId="{E3CEBF14-0CAA-405E-A1C4-05C9ED15D4ED}" destId="{A683D881-AA9A-4A1A-A36F-869CFB217B07}" srcOrd="3" destOrd="0" presId="urn:microsoft.com/office/officeart/2018/5/layout/IconLeafLabelLis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9AA40B-F0B8-4E6C-98D9-428CB281F05C}" type="doc">
      <dgm:prSet loTypeId="urn:microsoft.com/office/officeart/2005/8/layout/hierarchy2" loCatId="hierarchy" qsTypeId="urn:microsoft.com/office/officeart/2005/8/quickstyle/simple5" qsCatId="simple" csTypeId="urn:microsoft.com/office/officeart/2005/8/colors/accent2_3" csCatId="accent2" phldr="1"/>
      <dgm:spPr/>
      <dgm:t>
        <a:bodyPr/>
        <a:lstStyle/>
        <a:p>
          <a:endParaRPr lang="en-IN"/>
        </a:p>
      </dgm:t>
    </dgm:pt>
    <dgm:pt modelId="{7530AD62-5EC2-4677-89E1-3DDBF07D85D4}">
      <dgm:prSet phldrT="[Text]" custT="1"/>
      <dgm:spPr/>
      <dgm:t>
        <a:bodyPr/>
        <a:lstStyle/>
        <a:p>
          <a:r>
            <a:rPr lang="en-IN" sz="2000" dirty="0"/>
            <a:t>Baseline</a:t>
          </a:r>
        </a:p>
        <a:p>
          <a:r>
            <a:rPr lang="en-IN" sz="1600" dirty="0" err="1"/>
            <a:t>Lesk</a:t>
          </a:r>
          <a:endParaRPr lang="en-IN" sz="1600" dirty="0"/>
        </a:p>
      </dgm:t>
    </dgm:pt>
    <dgm:pt modelId="{58B7FD4A-56BF-4E86-A70A-74EC90D315AA}" type="parTrans" cxnId="{BBC0B98F-964A-435D-9544-0B064EBF435B}">
      <dgm:prSet/>
      <dgm:spPr/>
      <dgm:t>
        <a:bodyPr/>
        <a:lstStyle/>
        <a:p>
          <a:endParaRPr lang="en-IN"/>
        </a:p>
      </dgm:t>
    </dgm:pt>
    <dgm:pt modelId="{36DB5F14-811A-4FA9-AE33-79E0E97356FE}" type="sibTrans" cxnId="{BBC0B98F-964A-435D-9544-0B064EBF435B}">
      <dgm:prSet/>
      <dgm:spPr/>
      <dgm:t>
        <a:bodyPr/>
        <a:lstStyle/>
        <a:p>
          <a:endParaRPr lang="en-IN"/>
        </a:p>
      </dgm:t>
    </dgm:pt>
    <dgm:pt modelId="{B331093A-FA55-4537-967C-C4C1A4DE938A}">
      <dgm:prSet phldrT="[Text]" custT="1"/>
      <dgm:spPr/>
      <dgm:t>
        <a:bodyPr/>
        <a:lstStyle/>
        <a:p>
          <a:r>
            <a:rPr lang="en-IN" sz="2400" dirty="0"/>
            <a:t>Path 1</a:t>
          </a:r>
        </a:p>
      </dgm:t>
    </dgm:pt>
    <dgm:pt modelId="{2177608F-C6AE-41C8-9CB0-1F7697B46826}" type="parTrans" cxnId="{6B9906F6-3D8F-4AC2-8E4B-D35DD883AA43}">
      <dgm:prSet/>
      <dgm:spPr/>
      <dgm:t>
        <a:bodyPr/>
        <a:lstStyle/>
        <a:p>
          <a:endParaRPr lang="en-IN"/>
        </a:p>
      </dgm:t>
    </dgm:pt>
    <dgm:pt modelId="{07814A26-5402-4A82-B258-8572BFEF7340}" type="sibTrans" cxnId="{6B9906F6-3D8F-4AC2-8E4B-D35DD883AA43}">
      <dgm:prSet/>
      <dgm:spPr/>
      <dgm:t>
        <a:bodyPr/>
        <a:lstStyle/>
        <a:p>
          <a:endParaRPr lang="en-IN"/>
        </a:p>
      </dgm:t>
    </dgm:pt>
    <dgm:pt modelId="{A8F3A9ED-B366-490E-986F-DAEB8D28C1F8}">
      <dgm:prSet phldrT="[Text]" custT="1"/>
      <dgm:spPr/>
      <dgm:t>
        <a:bodyPr/>
        <a:lstStyle/>
        <a:p>
          <a:r>
            <a:rPr lang="en-IN" sz="1800" dirty="0"/>
            <a:t>Context </a:t>
          </a:r>
        </a:p>
        <a:p>
          <a:r>
            <a:rPr lang="en-IN" sz="1800" dirty="0"/>
            <a:t>Similarity</a:t>
          </a:r>
        </a:p>
      </dgm:t>
    </dgm:pt>
    <dgm:pt modelId="{70F04EF3-A453-44B9-9D8C-BF2606830E10}" type="parTrans" cxnId="{F71864F8-6E26-4910-983B-5F9FE2730C36}">
      <dgm:prSet/>
      <dgm:spPr/>
      <dgm:t>
        <a:bodyPr/>
        <a:lstStyle/>
        <a:p>
          <a:endParaRPr lang="en-IN"/>
        </a:p>
      </dgm:t>
    </dgm:pt>
    <dgm:pt modelId="{7C23732E-67E6-4641-9371-3C872B9BB0B8}" type="sibTrans" cxnId="{F71864F8-6E26-4910-983B-5F9FE2730C36}">
      <dgm:prSet/>
      <dgm:spPr/>
      <dgm:t>
        <a:bodyPr/>
        <a:lstStyle/>
        <a:p>
          <a:endParaRPr lang="en-IN"/>
        </a:p>
      </dgm:t>
    </dgm:pt>
    <dgm:pt modelId="{609A6C3F-EFE2-4E70-B112-6CFDFDBEC15A}">
      <dgm:prSet phldrT="[Text]" custT="1"/>
      <dgm:spPr/>
      <dgm:t>
        <a:bodyPr/>
        <a:lstStyle/>
        <a:p>
          <a:r>
            <a:rPr lang="en-IN" sz="1800" dirty="0"/>
            <a:t>Semantic </a:t>
          </a:r>
        </a:p>
        <a:p>
          <a:r>
            <a:rPr lang="en-IN" sz="1800" dirty="0"/>
            <a:t>Similarity</a:t>
          </a:r>
        </a:p>
      </dgm:t>
    </dgm:pt>
    <dgm:pt modelId="{165F5E51-9099-4BBE-A0B6-146FBEF08493}" type="parTrans" cxnId="{28E94CA8-DB9B-4600-A180-85A65AB00A9E}">
      <dgm:prSet/>
      <dgm:spPr/>
      <dgm:t>
        <a:bodyPr/>
        <a:lstStyle/>
        <a:p>
          <a:endParaRPr lang="en-IN"/>
        </a:p>
      </dgm:t>
    </dgm:pt>
    <dgm:pt modelId="{F3810896-3DF0-4E24-AB89-0C2A05D63A4C}" type="sibTrans" cxnId="{28E94CA8-DB9B-4600-A180-85A65AB00A9E}">
      <dgm:prSet/>
      <dgm:spPr/>
      <dgm:t>
        <a:bodyPr/>
        <a:lstStyle/>
        <a:p>
          <a:endParaRPr lang="en-IN"/>
        </a:p>
      </dgm:t>
    </dgm:pt>
    <dgm:pt modelId="{5EDC9C63-0546-40BB-830A-3E46F7AD196E}">
      <dgm:prSet phldrT="[Text]" custT="1"/>
      <dgm:spPr/>
      <dgm:t>
        <a:bodyPr/>
        <a:lstStyle/>
        <a:p>
          <a:r>
            <a:rPr lang="en-IN" sz="2400" dirty="0"/>
            <a:t>Path 2</a:t>
          </a:r>
        </a:p>
      </dgm:t>
    </dgm:pt>
    <dgm:pt modelId="{793E96A9-59DC-49B1-A2CE-E46D1C24F8C3}" type="parTrans" cxnId="{C44AAB6E-605B-4B91-AB18-3041AC7D5CA5}">
      <dgm:prSet/>
      <dgm:spPr/>
      <dgm:t>
        <a:bodyPr/>
        <a:lstStyle/>
        <a:p>
          <a:endParaRPr lang="en-IN"/>
        </a:p>
      </dgm:t>
    </dgm:pt>
    <dgm:pt modelId="{026FF8B0-BECF-4FBF-8DC2-F27CDADB71AC}" type="sibTrans" cxnId="{C44AAB6E-605B-4B91-AB18-3041AC7D5CA5}">
      <dgm:prSet/>
      <dgm:spPr/>
      <dgm:t>
        <a:bodyPr/>
        <a:lstStyle/>
        <a:p>
          <a:endParaRPr lang="en-IN"/>
        </a:p>
      </dgm:t>
    </dgm:pt>
    <dgm:pt modelId="{E29AC0A7-C93B-4C08-AD17-244A7D92FD7A}">
      <dgm:prSet phldrT="[Text]" custT="1"/>
      <dgm:spPr/>
      <dgm:t>
        <a:bodyPr/>
        <a:lstStyle/>
        <a:p>
          <a:r>
            <a:rPr lang="en-IN" sz="1800" dirty="0"/>
            <a:t>Transfer Learning</a:t>
          </a:r>
        </a:p>
        <a:p>
          <a:r>
            <a:rPr lang="en-IN" sz="1800" dirty="0"/>
            <a:t>Gloss-Bert</a:t>
          </a:r>
        </a:p>
      </dgm:t>
    </dgm:pt>
    <dgm:pt modelId="{534A1088-2B07-4729-8EAA-E6C969456C1D}" type="parTrans" cxnId="{0A85761C-990B-4CA3-9883-70695F53E492}">
      <dgm:prSet/>
      <dgm:spPr/>
      <dgm:t>
        <a:bodyPr/>
        <a:lstStyle/>
        <a:p>
          <a:endParaRPr lang="en-IN"/>
        </a:p>
      </dgm:t>
    </dgm:pt>
    <dgm:pt modelId="{30394E35-2979-420A-8EEB-A8A12BA38138}" type="sibTrans" cxnId="{0A85761C-990B-4CA3-9883-70695F53E492}">
      <dgm:prSet/>
      <dgm:spPr/>
      <dgm:t>
        <a:bodyPr/>
        <a:lstStyle/>
        <a:p>
          <a:endParaRPr lang="en-IN"/>
        </a:p>
      </dgm:t>
    </dgm:pt>
    <dgm:pt modelId="{02BFC9F6-4841-4DBD-839A-577D1809754C}" type="pres">
      <dgm:prSet presAssocID="{889AA40B-F0B8-4E6C-98D9-428CB281F05C}" presName="diagram" presStyleCnt="0">
        <dgm:presLayoutVars>
          <dgm:chPref val="1"/>
          <dgm:dir/>
          <dgm:animOne val="branch"/>
          <dgm:animLvl val="lvl"/>
          <dgm:resizeHandles val="exact"/>
        </dgm:presLayoutVars>
      </dgm:prSet>
      <dgm:spPr/>
    </dgm:pt>
    <dgm:pt modelId="{9F27ED7A-BD1D-4E89-9502-90E1A7A5BF29}" type="pres">
      <dgm:prSet presAssocID="{7530AD62-5EC2-4677-89E1-3DDBF07D85D4}" presName="root1" presStyleCnt="0"/>
      <dgm:spPr/>
    </dgm:pt>
    <dgm:pt modelId="{2D9B54DD-8A95-49C1-B8CE-5AC1F4A91078}" type="pres">
      <dgm:prSet presAssocID="{7530AD62-5EC2-4677-89E1-3DDBF07D85D4}" presName="LevelOneTextNode" presStyleLbl="node0" presStyleIdx="0" presStyleCnt="1">
        <dgm:presLayoutVars>
          <dgm:chPref val="3"/>
        </dgm:presLayoutVars>
      </dgm:prSet>
      <dgm:spPr/>
    </dgm:pt>
    <dgm:pt modelId="{823791C5-09CE-4B7E-ACFB-FA0A1BF6BE59}" type="pres">
      <dgm:prSet presAssocID="{7530AD62-5EC2-4677-89E1-3DDBF07D85D4}" presName="level2hierChild" presStyleCnt="0"/>
      <dgm:spPr/>
    </dgm:pt>
    <dgm:pt modelId="{C21AEC78-CDA1-4F26-AD31-6BFD55E5AFAF}" type="pres">
      <dgm:prSet presAssocID="{2177608F-C6AE-41C8-9CB0-1F7697B46826}" presName="conn2-1" presStyleLbl="parChTrans1D2" presStyleIdx="0" presStyleCnt="2"/>
      <dgm:spPr/>
    </dgm:pt>
    <dgm:pt modelId="{F75AA91A-7CF0-47A7-9345-1995074A1BAF}" type="pres">
      <dgm:prSet presAssocID="{2177608F-C6AE-41C8-9CB0-1F7697B46826}" presName="connTx" presStyleLbl="parChTrans1D2" presStyleIdx="0" presStyleCnt="2"/>
      <dgm:spPr/>
    </dgm:pt>
    <dgm:pt modelId="{B9CC3D07-1460-4915-B0EF-33893A1FBD1A}" type="pres">
      <dgm:prSet presAssocID="{B331093A-FA55-4537-967C-C4C1A4DE938A}" presName="root2" presStyleCnt="0"/>
      <dgm:spPr/>
    </dgm:pt>
    <dgm:pt modelId="{82848163-0BAF-43F2-9FFD-97E672F37EAB}" type="pres">
      <dgm:prSet presAssocID="{B331093A-FA55-4537-967C-C4C1A4DE938A}" presName="LevelTwoTextNode" presStyleLbl="node2" presStyleIdx="0" presStyleCnt="2">
        <dgm:presLayoutVars>
          <dgm:chPref val="3"/>
        </dgm:presLayoutVars>
      </dgm:prSet>
      <dgm:spPr/>
    </dgm:pt>
    <dgm:pt modelId="{04F5549C-F737-4DFA-BBFA-5CFFC0F72D9D}" type="pres">
      <dgm:prSet presAssocID="{B331093A-FA55-4537-967C-C4C1A4DE938A}" presName="level3hierChild" presStyleCnt="0"/>
      <dgm:spPr/>
    </dgm:pt>
    <dgm:pt modelId="{25635DD1-F1B2-4AE7-B9A6-D467AF54951C}" type="pres">
      <dgm:prSet presAssocID="{70F04EF3-A453-44B9-9D8C-BF2606830E10}" presName="conn2-1" presStyleLbl="parChTrans1D3" presStyleIdx="0" presStyleCnt="3"/>
      <dgm:spPr/>
    </dgm:pt>
    <dgm:pt modelId="{E0A6F0E0-A95B-4B3E-AD1E-6D56D800DCD5}" type="pres">
      <dgm:prSet presAssocID="{70F04EF3-A453-44B9-9D8C-BF2606830E10}" presName="connTx" presStyleLbl="parChTrans1D3" presStyleIdx="0" presStyleCnt="3"/>
      <dgm:spPr/>
    </dgm:pt>
    <dgm:pt modelId="{BB577EC4-A91A-40A7-A2DA-7444B8B5E317}" type="pres">
      <dgm:prSet presAssocID="{A8F3A9ED-B366-490E-986F-DAEB8D28C1F8}" presName="root2" presStyleCnt="0"/>
      <dgm:spPr/>
    </dgm:pt>
    <dgm:pt modelId="{16642EA9-124A-4FD0-B40D-ECC1FCF96DB9}" type="pres">
      <dgm:prSet presAssocID="{A8F3A9ED-B366-490E-986F-DAEB8D28C1F8}" presName="LevelTwoTextNode" presStyleLbl="node3" presStyleIdx="0" presStyleCnt="3">
        <dgm:presLayoutVars>
          <dgm:chPref val="3"/>
        </dgm:presLayoutVars>
      </dgm:prSet>
      <dgm:spPr/>
    </dgm:pt>
    <dgm:pt modelId="{DBCA7440-A38C-4AAB-A6FE-FABC7760FEEC}" type="pres">
      <dgm:prSet presAssocID="{A8F3A9ED-B366-490E-986F-DAEB8D28C1F8}" presName="level3hierChild" presStyleCnt="0"/>
      <dgm:spPr/>
    </dgm:pt>
    <dgm:pt modelId="{40CBC1B7-78B0-43F8-9119-4EF6C0CF7211}" type="pres">
      <dgm:prSet presAssocID="{165F5E51-9099-4BBE-A0B6-146FBEF08493}" presName="conn2-1" presStyleLbl="parChTrans1D3" presStyleIdx="1" presStyleCnt="3"/>
      <dgm:spPr/>
    </dgm:pt>
    <dgm:pt modelId="{7A277AD7-F3F1-4513-A1EE-98AD2AC84BB6}" type="pres">
      <dgm:prSet presAssocID="{165F5E51-9099-4BBE-A0B6-146FBEF08493}" presName="connTx" presStyleLbl="parChTrans1D3" presStyleIdx="1" presStyleCnt="3"/>
      <dgm:spPr/>
    </dgm:pt>
    <dgm:pt modelId="{1EF446B0-AE33-45ED-A373-D28A0CDD891F}" type="pres">
      <dgm:prSet presAssocID="{609A6C3F-EFE2-4E70-B112-6CFDFDBEC15A}" presName="root2" presStyleCnt="0"/>
      <dgm:spPr/>
    </dgm:pt>
    <dgm:pt modelId="{D22923EB-1B72-47BC-9F6E-05B91CF2ADA5}" type="pres">
      <dgm:prSet presAssocID="{609A6C3F-EFE2-4E70-B112-6CFDFDBEC15A}" presName="LevelTwoTextNode" presStyleLbl="node3" presStyleIdx="1" presStyleCnt="3">
        <dgm:presLayoutVars>
          <dgm:chPref val="3"/>
        </dgm:presLayoutVars>
      </dgm:prSet>
      <dgm:spPr/>
    </dgm:pt>
    <dgm:pt modelId="{80794021-B546-4878-B0AD-54C7DB10CC84}" type="pres">
      <dgm:prSet presAssocID="{609A6C3F-EFE2-4E70-B112-6CFDFDBEC15A}" presName="level3hierChild" presStyleCnt="0"/>
      <dgm:spPr/>
    </dgm:pt>
    <dgm:pt modelId="{646B69CF-84EB-4B10-B100-B93AD2611154}" type="pres">
      <dgm:prSet presAssocID="{793E96A9-59DC-49B1-A2CE-E46D1C24F8C3}" presName="conn2-1" presStyleLbl="parChTrans1D2" presStyleIdx="1" presStyleCnt="2"/>
      <dgm:spPr/>
    </dgm:pt>
    <dgm:pt modelId="{B471BCC1-513E-4C8C-A321-BB3A8206AC70}" type="pres">
      <dgm:prSet presAssocID="{793E96A9-59DC-49B1-A2CE-E46D1C24F8C3}" presName="connTx" presStyleLbl="parChTrans1D2" presStyleIdx="1" presStyleCnt="2"/>
      <dgm:spPr/>
    </dgm:pt>
    <dgm:pt modelId="{679D3701-9177-4380-AF37-86EEBEE1DF97}" type="pres">
      <dgm:prSet presAssocID="{5EDC9C63-0546-40BB-830A-3E46F7AD196E}" presName="root2" presStyleCnt="0"/>
      <dgm:spPr/>
    </dgm:pt>
    <dgm:pt modelId="{CF57768D-C2F5-4E06-9556-791705612944}" type="pres">
      <dgm:prSet presAssocID="{5EDC9C63-0546-40BB-830A-3E46F7AD196E}" presName="LevelTwoTextNode" presStyleLbl="node2" presStyleIdx="1" presStyleCnt="2">
        <dgm:presLayoutVars>
          <dgm:chPref val="3"/>
        </dgm:presLayoutVars>
      </dgm:prSet>
      <dgm:spPr/>
    </dgm:pt>
    <dgm:pt modelId="{F0C8F3D4-0B7E-4938-A411-21D82932194D}" type="pres">
      <dgm:prSet presAssocID="{5EDC9C63-0546-40BB-830A-3E46F7AD196E}" presName="level3hierChild" presStyleCnt="0"/>
      <dgm:spPr/>
    </dgm:pt>
    <dgm:pt modelId="{AAD15168-2DCE-42EE-AE28-524B7129852B}" type="pres">
      <dgm:prSet presAssocID="{534A1088-2B07-4729-8EAA-E6C969456C1D}" presName="conn2-1" presStyleLbl="parChTrans1D3" presStyleIdx="2" presStyleCnt="3"/>
      <dgm:spPr/>
    </dgm:pt>
    <dgm:pt modelId="{372AFF88-A9BE-4D8B-A50A-73C9D9E5CC0B}" type="pres">
      <dgm:prSet presAssocID="{534A1088-2B07-4729-8EAA-E6C969456C1D}" presName="connTx" presStyleLbl="parChTrans1D3" presStyleIdx="2" presStyleCnt="3"/>
      <dgm:spPr/>
    </dgm:pt>
    <dgm:pt modelId="{2ECABB65-E6D1-4054-9F06-82E90A6C3CFA}" type="pres">
      <dgm:prSet presAssocID="{E29AC0A7-C93B-4C08-AD17-244A7D92FD7A}" presName="root2" presStyleCnt="0"/>
      <dgm:spPr/>
    </dgm:pt>
    <dgm:pt modelId="{CB095639-0F2A-4F7C-8B65-D23692FC1AE2}" type="pres">
      <dgm:prSet presAssocID="{E29AC0A7-C93B-4C08-AD17-244A7D92FD7A}" presName="LevelTwoTextNode" presStyleLbl="node3" presStyleIdx="2" presStyleCnt="3">
        <dgm:presLayoutVars>
          <dgm:chPref val="3"/>
        </dgm:presLayoutVars>
      </dgm:prSet>
      <dgm:spPr/>
    </dgm:pt>
    <dgm:pt modelId="{D17F314E-D46D-4632-AE40-C6122C099C6E}" type="pres">
      <dgm:prSet presAssocID="{E29AC0A7-C93B-4C08-AD17-244A7D92FD7A}" presName="level3hierChild" presStyleCnt="0"/>
      <dgm:spPr/>
    </dgm:pt>
  </dgm:ptLst>
  <dgm:cxnLst>
    <dgm:cxn modelId="{3359C204-1828-41FF-BD86-9954B639D99F}" type="presOf" srcId="{2177608F-C6AE-41C8-9CB0-1F7697B46826}" destId="{C21AEC78-CDA1-4F26-AD31-6BFD55E5AFAF}" srcOrd="0" destOrd="0" presId="urn:microsoft.com/office/officeart/2005/8/layout/hierarchy2"/>
    <dgm:cxn modelId="{B5730313-5069-46BC-BF14-1D7EAA42D499}" type="presOf" srcId="{534A1088-2B07-4729-8EAA-E6C969456C1D}" destId="{AAD15168-2DCE-42EE-AE28-524B7129852B}" srcOrd="0" destOrd="0" presId="urn:microsoft.com/office/officeart/2005/8/layout/hierarchy2"/>
    <dgm:cxn modelId="{0A85761C-990B-4CA3-9883-70695F53E492}" srcId="{5EDC9C63-0546-40BB-830A-3E46F7AD196E}" destId="{E29AC0A7-C93B-4C08-AD17-244A7D92FD7A}" srcOrd="0" destOrd="0" parTransId="{534A1088-2B07-4729-8EAA-E6C969456C1D}" sibTransId="{30394E35-2979-420A-8EEB-A8A12BA38138}"/>
    <dgm:cxn modelId="{E0858C1F-CB16-4622-ACF0-2F2D4CD23ECD}" type="presOf" srcId="{165F5E51-9099-4BBE-A0B6-146FBEF08493}" destId="{40CBC1B7-78B0-43F8-9119-4EF6C0CF7211}" srcOrd="0" destOrd="0" presId="urn:microsoft.com/office/officeart/2005/8/layout/hierarchy2"/>
    <dgm:cxn modelId="{50A39535-D818-40D4-8327-68BE7ACC19BB}" type="presOf" srcId="{889AA40B-F0B8-4E6C-98D9-428CB281F05C}" destId="{02BFC9F6-4841-4DBD-839A-577D1809754C}" srcOrd="0" destOrd="0" presId="urn:microsoft.com/office/officeart/2005/8/layout/hierarchy2"/>
    <dgm:cxn modelId="{EFDC274E-2C6B-424E-8133-6ADD8A123073}" type="presOf" srcId="{70F04EF3-A453-44B9-9D8C-BF2606830E10}" destId="{E0A6F0E0-A95B-4B3E-AD1E-6D56D800DCD5}" srcOrd="1" destOrd="0" presId="urn:microsoft.com/office/officeart/2005/8/layout/hierarchy2"/>
    <dgm:cxn modelId="{72560B55-79EB-4E38-B7E3-F57EB4A41366}" type="presOf" srcId="{E29AC0A7-C93B-4C08-AD17-244A7D92FD7A}" destId="{CB095639-0F2A-4F7C-8B65-D23692FC1AE2}" srcOrd="0" destOrd="0" presId="urn:microsoft.com/office/officeart/2005/8/layout/hierarchy2"/>
    <dgm:cxn modelId="{19B8EE5B-8A3D-40F9-89B8-B0257A3536AD}" type="presOf" srcId="{B331093A-FA55-4537-967C-C4C1A4DE938A}" destId="{82848163-0BAF-43F2-9FFD-97E672F37EAB}" srcOrd="0" destOrd="0" presId="urn:microsoft.com/office/officeart/2005/8/layout/hierarchy2"/>
    <dgm:cxn modelId="{C44AAB6E-605B-4B91-AB18-3041AC7D5CA5}" srcId="{7530AD62-5EC2-4677-89E1-3DDBF07D85D4}" destId="{5EDC9C63-0546-40BB-830A-3E46F7AD196E}" srcOrd="1" destOrd="0" parTransId="{793E96A9-59DC-49B1-A2CE-E46D1C24F8C3}" sibTransId="{026FF8B0-BECF-4FBF-8DC2-F27CDADB71AC}"/>
    <dgm:cxn modelId="{3E26B96F-06EF-404A-AEB2-EA36DDEA3330}" type="presOf" srcId="{609A6C3F-EFE2-4E70-B112-6CFDFDBEC15A}" destId="{D22923EB-1B72-47BC-9F6E-05B91CF2ADA5}" srcOrd="0" destOrd="0" presId="urn:microsoft.com/office/officeart/2005/8/layout/hierarchy2"/>
    <dgm:cxn modelId="{73F2567A-C94C-402F-8DC6-B7B0F34FDA80}" type="presOf" srcId="{7530AD62-5EC2-4677-89E1-3DDBF07D85D4}" destId="{2D9B54DD-8A95-49C1-B8CE-5AC1F4A91078}" srcOrd="0" destOrd="0" presId="urn:microsoft.com/office/officeart/2005/8/layout/hierarchy2"/>
    <dgm:cxn modelId="{BBC0B98F-964A-435D-9544-0B064EBF435B}" srcId="{889AA40B-F0B8-4E6C-98D9-428CB281F05C}" destId="{7530AD62-5EC2-4677-89E1-3DDBF07D85D4}" srcOrd="0" destOrd="0" parTransId="{58B7FD4A-56BF-4E86-A70A-74EC90D315AA}" sibTransId="{36DB5F14-811A-4FA9-AE33-79E0E97356FE}"/>
    <dgm:cxn modelId="{3A248196-06FF-476E-8BCD-5F86EFAD9C72}" type="presOf" srcId="{5EDC9C63-0546-40BB-830A-3E46F7AD196E}" destId="{CF57768D-C2F5-4E06-9556-791705612944}" srcOrd="0" destOrd="0" presId="urn:microsoft.com/office/officeart/2005/8/layout/hierarchy2"/>
    <dgm:cxn modelId="{E891AD9D-6A86-4CE8-ADC6-3F909B4C2E2E}" type="presOf" srcId="{70F04EF3-A453-44B9-9D8C-BF2606830E10}" destId="{25635DD1-F1B2-4AE7-B9A6-D467AF54951C}" srcOrd="0" destOrd="0" presId="urn:microsoft.com/office/officeart/2005/8/layout/hierarchy2"/>
    <dgm:cxn modelId="{8AE2FEA4-880E-42C2-9897-7C0DFD538182}" type="presOf" srcId="{165F5E51-9099-4BBE-A0B6-146FBEF08493}" destId="{7A277AD7-F3F1-4513-A1EE-98AD2AC84BB6}" srcOrd="1" destOrd="0" presId="urn:microsoft.com/office/officeart/2005/8/layout/hierarchy2"/>
    <dgm:cxn modelId="{65B1CAA7-BBAE-447B-B3BE-DF45A0746860}" type="presOf" srcId="{793E96A9-59DC-49B1-A2CE-E46D1C24F8C3}" destId="{646B69CF-84EB-4B10-B100-B93AD2611154}" srcOrd="0" destOrd="0" presId="urn:microsoft.com/office/officeart/2005/8/layout/hierarchy2"/>
    <dgm:cxn modelId="{28E94CA8-DB9B-4600-A180-85A65AB00A9E}" srcId="{B331093A-FA55-4537-967C-C4C1A4DE938A}" destId="{609A6C3F-EFE2-4E70-B112-6CFDFDBEC15A}" srcOrd="1" destOrd="0" parTransId="{165F5E51-9099-4BBE-A0B6-146FBEF08493}" sibTransId="{F3810896-3DF0-4E24-AB89-0C2A05D63A4C}"/>
    <dgm:cxn modelId="{4E65D8C4-12FA-4038-BC34-4681565054C4}" type="presOf" srcId="{A8F3A9ED-B366-490E-986F-DAEB8D28C1F8}" destId="{16642EA9-124A-4FD0-B40D-ECC1FCF96DB9}" srcOrd="0" destOrd="0" presId="urn:microsoft.com/office/officeart/2005/8/layout/hierarchy2"/>
    <dgm:cxn modelId="{26711DCF-1BE2-4BE3-A61C-BDB5A9680B85}" type="presOf" srcId="{793E96A9-59DC-49B1-A2CE-E46D1C24F8C3}" destId="{B471BCC1-513E-4C8C-A321-BB3A8206AC70}" srcOrd="1" destOrd="0" presId="urn:microsoft.com/office/officeart/2005/8/layout/hierarchy2"/>
    <dgm:cxn modelId="{335342F0-1F31-47F8-8FDC-A42B08BF2385}" type="presOf" srcId="{2177608F-C6AE-41C8-9CB0-1F7697B46826}" destId="{F75AA91A-7CF0-47A7-9345-1995074A1BAF}" srcOrd="1" destOrd="0" presId="urn:microsoft.com/office/officeart/2005/8/layout/hierarchy2"/>
    <dgm:cxn modelId="{6B9906F6-3D8F-4AC2-8E4B-D35DD883AA43}" srcId="{7530AD62-5EC2-4677-89E1-3DDBF07D85D4}" destId="{B331093A-FA55-4537-967C-C4C1A4DE938A}" srcOrd="0" destOrd="0" parTransId="{2177608F-C6AE-41C8-9CB0-1F7697B46826}" sibTransId="{07814A26-5402-4A82-B258-8572BFEF7340}"/>
    <dgm:cxn modelId="{6B491CF8-6DBD-40AF-820D-BAF87DED6FFE}" type="presOf" srcId="{534A1088-2B07-4729-8EAA-E6C969456C1D}" destId="{372AFF88-A9BE-4D8B-A50A-73C9D9E5CC0B}" srcOrd="1" destOrd="0" presId="urn:microsoft.com/office/officeart/2005/8/layout/hierarchy2"/>
    <dgm:cxn modelId="{F71864F8-6E26-4910-983B-5F9FE2730C36}" srcId="{B331093A-FA55-4537-967C-C4C1A4DE938A}" destId="{A8F3A9ED-B366-490E-986F-DAEB8D28C1F8}" srcOrd="0" destOrd="0" parTransId="{70F04EF3-A453-44B9-9D8C-BF2606830E10}" sibTransId="{7C23732E-67E6-4641-9371-3C872B9BB0B8}"/>
    <dgm:cxn modelId="{BCF4E268-2DFA-4EB7-8F8C-70E9FB7C3DEB}" type="presParOf" srcId="{02BFC9F6-4841-4DBD-839A-577D1809754C}" destId="{9F27ED7A-BD1D-4E89-9502-90E1A7A5BF29}" srcOrd="0" destOrd="0" presId="urn:microsoft.com/office/officeart/2005/8/layout/hierarchy2"/>
    <dgm:cxn modelId="{F840A48A-BA5B-4C24-A2EB-7FE0A188E77A}" type="presParOf" srcId="{9F27ED7A-BD1D-4E89-9502-90E1A7A5BF29}" destId="{2D9B54DD-8A95-49C1-B8CE-5AC1F4A91078}" srcOrd="0" destOrd="0" presId="urn:microsoft.com/office/officeart/2005/8/layout/hierarchy2"/>
    <dgm:cxn modelId="{91AF7FE5-4627-42D1-AC3D-165ACEA70FE8}" type="presParOf" srcId="{9F27ED7A-BD1D-4E89-9502-90E1A7A5BF29}" destId="{823791C5-09CE-4B7E-ACFB-FA0A1BF6BE59}" srcOrd="1" destOrd="0" presId="urn:microsoft.com/office/officeart/2005/8/layout/hierarchy2"/>
    <dgm:cxn modelId="{D738A90E-F167-492E-8ED1-78DA48125FBC}" type="presParOf" srcId="{823791C5-09CE-4B7E-ACFB-FA0A1BF6BE59}" destId="{C21AEC78-CDA1-4F26-AD31-6BFD55E5AFAF}" srcOrd="0" destOrd="0" presId="urn:microsoft.com/office/officeart/2005/8/layout/hierarchy2"/>
    <dgm:cxn modelId="{C9BB7853-3EF8-4141-8E02-99329EDF6C3C}" type="presParOf" srcId="{C21AEC78-CDA1-4F26-AD31-6BFD55E5AFAF}" destId="{F75AA91A-7CF0-47A7-9345-1995074A1BAF}" srcOrd="0" destOrd="0" presId="urn:microsoft.com/office/officeart/2005/8/layout/hierarchy2"/>
    <dgm:cxn modelId="{D172A3E3-AE44-4B06-8F44-49288CE944E0}" type="presParOf" srcId="{823791C5-09CE-4B7E-ACFB-FA0A1BF6BE59}" destId="{B9CC3D07-1460-4915-B0EF-33893A1FBD1A}" srcOrd="1" destOrd="0" presId="urn:microsoft.com/office/officeart/2005/8/layout/hierarchy2"/>
    <dgm:cxn modelId="{C066CEA2-568B-4987-83EC-2CE9C45EE194}" type="presParOf" srcId="{B9CC3D07-1460-4915-B0EF-33893A1FBD1A}" destId="{82848163-0BAF-43F2-9FFD-97E672F37EAB}" srcOrd="0" destOrd="0" presId="urn:microsoft.com/office/officeart/2005/8/layout/hierarchy2"/>
    <dgm:cxn modelId="{46E38479-179F-4C1A-B3E9-4E9D69F921D5}" type="presParOf" srcId="{B9CC3D07-1460-4915-B0EF-33893A1FBD1A}" destId="{04F5549C-F737-4DFA-BBFA-5CFFC0F72D9D}" srcOrd="1" destOrd="0" presId="urn:microsoft.com/office/officeart/2005/8/layout/hierarchy2"/>
    <dgm:cxn modelId="{DD4FCB83-48F6-4359-BB3A-4C0911AF1B69}" type="presParOf" srcId="{04F5549C-F737-4DFA-BBFA-5CFFC0F72D9D}" destId="{25635DD1-F1B2-4AE7-B9A6-D467AF54951C}" srcOrd="0" destOrd="0" presId="urn:microsoft.com/office/officeart/2005/8/layout/hierarchy2"/>
    <dgm:cxn modelId="{9ADE504E-1BCE-41BB-BD64-5A9312557292}" type="presParOf" srcId="{25635DD1-F1B2-4AE7-B9A6-D467AF54951C}" destId="{E0A6F0E0-A95B-4B3E-AD1E-6D56D800DCD5}" srcOrd="0" destOrd="0" presId="urn:microsoft.com/office/officeart/2005/8/layout/hierarchy2"/>
    <dgm:cxn modelId="{2DBDC380-C751-4BFF-8CAE-7A55D2AE5820}" type="presParOf" srcId="{04F5549C-F737-4DFA-BBFA-5CFFC0F72D9D}" destId="{BB577EC4-A91A-40A7-A2DA-7444B8B5E317}" srcOrd="1" destOrd="0" presId="urn:microsoft.com/office/officeart/2005/8/layout/hierarchy2"/>
    <dgm:cxn modelId="{B438BBB1-AC73-4DFC-8332-CF65679459AA}" type="presParOf" srcId="{BB577EC4-A91A-40A7-A2DA-7444B8B5E317}" destId="{16642EA9-124A-4FD0-B40D-ECC1FCF96DB9}" srcOrd="0" destOrd="0" presId="urn:microsoft.com/office/officeart/2005/8/layout/hierarchy2"/>
    <dgm:cxn modelId="{BAA34E5C-0A35-4DA1-810A-C4F77E3DE373}" type="presParOf" srcId="{BB577EC4-A91A-40A7-A2DA-7444B8B5E317}" destId="{DBCA7440-A38C-4AAB-A6FE-FABC7760FEEC}" srcOrd="1" destOrd="0" presId="urn:microsoft.com/office/officeart/2005/8/layout/hierarchy2"/>
    <dgm:cxn modelId="{A1F2092E-ED30-4178-9E50-1A85044EFAE9}" type="presParOf" srcId="{04F5549C-F737-4DFA-BBFA-5CFFC0F72D9D}" destId="{40CBC1B7-78B0-43F8-9119-4EF6C0CF7211}" srcOrd="2" destOrd="0" presId="urn:microsoft.com/office/officeart/2005/8/layout/hierarchy2"/>
    <dgm:cxn modelId="{8C1EB182-67CE-420F-BE25-3B7495950819}" type="presParOf" srcId="{40CBC1B7-78B0-43F8-9119-4EF6C0CF7211}" destId="{7A277AD7-F3F1-4513-A1EE-98AD2AC84BB6}" srcOrd="0" destOrd="0" presId="urn:microsoft.com/office/officeart/2005/8/layout/hierarchy2"/>
    <dgm:cxn modelId="{0C533ED5-7BA4-4AA8-8540-50CE942C57D5}" type="presParOf" srcId="{04F5549C-F737-4DFA-BBFA-5CFFC0F72D9D}" destId="{1EF446B0-AE33-45ED-A373-D28A0CDD891F}" srcOrd="3" destOrd="0" presId="urn:microsoft.com/office/officeart/2005/8/layout/hierarchy2"/>
    <dgm:cxn modelId="{66FF0D63-06F3-4D1A-9CEC-433A8C52236A}" type="presParOf" srcId="{1EF446B0-AE33-45ED-A373-D28A0CDD891F}" destId="{D22923EB-1B72-47BC-9F6E-05B91CF2ADA5}" srcOrd="0" destOrd="0" presId="urn:microsoft.com/office/officeart/2005/8/layout/hierarchy2"/>
    <dgm:cxn modelId="{5C25C289-4D78-4936-9AE3-D68D66AE1F50}" type="presParOf" srcId="{1EF446B0-AE33-45ED-A373-D28A0CDD891F}" destId="{80794021-B546-4878-B0AD-54C7DB10CC84}" srcOrd="1" destOrd="0" presId="urn:microsoft.com/office/officeart/2005/8/layout/hierarchy2"/>
    <dgm:cxn modelId="{3F059988-BD28-443D-B761-30A95C80E272}" type="presParOf" srcId="{823791C5-09CE-4B7E-ACFB-FA0A1BF6BE59}" destId="{646B69CF-84EB-4B10-B100-B93AD2611154}" srcOrd="2" destOrd="0" presId="urn:microsoft.com/office/officeart/2005/8/layout/hierarchy2"/>
    <dgm:cxn modelId="{9A4F450C-EABE-4F39-8524-F3F1F88C7A98}" type="presParOf" srcId="{646B69CF-84EB-4B10-B100-B93AD2611154}" destId="{B471BCC1-513E-4C8C-A321-BB3A8206AC70}" srcOrd="0" destOrd="0" presId="urn:microsoft.com/office/officeart/2005/8/layout/hierarchy2"/>
    <dgm:cxn modelId="{EF42264C-F1E3-4BCB-9D95-C700424CB335}" type="presParOf" srcId="{823791C5-09CE-4B7E-ACFB-FA0A1BF6BE59}" destId="{679D3701-9177-4380-AF37-86EEBEE1DF97}" srcOrd="3" destOrd="0" presId="urn:microsoft.com/office/officeart/2005/8/layout/hierarchy2"/>
    <dgm:cxn modelId="{C22FFBEE-7802-45A7-9C15-B1920102650B}" type="presParOf" srcId="{679D3701-9177-4380-AF37-86EEBEE1DF97}" destId="{CF57768D-C2F5-4E06-9556-791705612944}" srcOrd="0" destOrd="0" presId="urn:microsoft.com/office/officeart/2005/8/layout/hierarchy2"/>
    <dgm:cxn modelId="{50F86B5F-5FC1-4998-857A-0D0C3E2867E0}" type="presParOf" srcId="{679D3701-9177-4380-AF37-86EEBEE1DF97}" destId="{F0C8F3D4-0B7E-4938-A411-21D82932194D}" srcOrd="1" destOrd="0" presId="urn:microsoft.com/office/officeart/2005/8/layout/hierarchy2"/>
    <dgm:cxn modelId="{9F945C21-8A6A-459E-BDCD-2184D3C04C62}" type="presParOf" srcId="{F0C8F3D4-0B7E-4938-A411-21D82932194D}" destId="{AAD15168-2DCE-42EE-AE28-524B7129852B}" srcOrd="0" destOrd="0" presId="urn:microsoft.com/office/officeart/2005/8/layout/hierarchy2"/>
    <dgm:cxn modelId="{44D82A77-99C2-4D8B-9423-674E8D0505B2}" type="presParOf" srcId="{AAD15168-2DCE-42EE-AE28-524B7129852B}" destId="{372AFF88-A9BE-4D8B-A50A-73C9D9E5CC0B}" srcOrd="0" destOrd="0" presId="urn:microsoft.com/office/officeart/2005/8/layout/hierarchy2"/>
    <dgm:cxn modelId="{899FDA43-CCA3-4DB1-8F46-50C7FFFEB750}" type="presParOf" srcId="{F0C8F3D4-0B7E-4938-A411-21D82932194D}" destId="{2ECABB65-E6D1-4054-9F06-82E90A6C3CFA}" srcOrd="1" destOrd="0" presId="urn:microsoft.com/office/officeart/2005/8/layout/hierarchy2"/>
    <dgm:cxn modelId="{B6048297-BEE0-42B8-8359-CA6A69935EB1}" type="presParOf" srcId="{2ECABB65-E6D1-4054-9F06-82E90A6C3CFA}" destId="{CB095639-0F2A-4F7C-8B65-D23692FC1AE2}" srcOrd="0" destOrd="0" presId="urn:microsoft.com/office/officeart/2005/8/layout/hierarchy2"/>
    <dgm:cxn modelId="{BF205008-533D-4D57-8707-1B7248235389}" type="presParOf" srcId="{2ECABB65-E6D1-4054-9F06-82E90A6C3CFA}" destId="{D17F314E-D46D-4632-AE40-C6122C099C6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2CCC0-4609-486D-813E-802A8235E109}">
      <dsp:nvSpPr>
        <dsp:cNvPr id="0" name=""/>
        <dsp:cNvSpPr/>
      </dsp:nvSpPr>
      <dsp:spPr>
        <a:xfrm>
          <a:off x="0" y="1783"/>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670753-AE1E-4DC7-8629-0C590616DEA4}">
      <dsp:nvSpPr>
        <dsp:cNvPr id="0" name=""/>
        <dsp:cNvSpPr/>
      </dsp:nvSpPr>
      <dsp:spPr>
        <a:xfrm>
          <a:off x="229911" y="172791"/>
          <a:ext cx="418020" cy="4180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D536A7-D3F7-4BFA-9D99-BDC1614104C8}">
      <dsp:nvSpPr>
        <dsp:cNvPr id="0" name=""/>
        <dsp:cNvSpPr/>
      </dsp:nvSpPr>
      <dsp:spPr>
        <a:xfrm>
          <a:off x="877842" y="1783"/>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IN" sz="1900" kern="1200"/>
            <a:t>Introduction &amp; Background</a:t>
          </a:r>
          <a:endParaRPr lang="en-US" sz="1900" kern="1200"/>
        </a:p>
      </dsp:txBody>
      <dsp:txXfrm>
        <a:off x="877842" y="1783"/>
        <a:ext cx="5486381" cy="760036"/>
      </dsp:txXfrm>
    </dsp:sp>
    <dsp:sp modelId="{E8492288-3E2C-4FFF-8CA6-404CB23F195D}">
      <dsp:nvSpPr>
        <dsp:cNvPr id="0" name=""/>
        <dsp:cNvSpPr/>
      </dsp:nvSpPr>
      <dsp:spPr>
        <a:xfrm>
          <a:off x="0" y="951829"/>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8A8B1D-8108-4626-9AA7-955E726FE9E5}">
      <dsp:nvSpPr>
        <dsp:cNvPr id="0" name=""/>
        <dsp:cNvSpPr/>
      </dsp:nvSpPr>
      <dsp:spPr>
        <a:xfrm>
          <a:off x="229911" y="1122837"/>
          <a:ext cx="418020" cy="4180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5BFA25-BE61-4F3A-B9DF-F95D3C43EF40}">
      <dsp:nvSpPr>
        <dsp:cNvPr id="0" name=""/>
        <dsp:cNvSpPr/>
      </dsp:nvSpPr>
      <dsp:spPr>
        <a:xfrm>
          <a:off x="877842" y="951829"/>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IN" sz="1900" kern="1200"/>
            <a:t>Project Objective</a:t>
          </a:r>
          <a:endParaRPr lang="en-US" sz="1900" kern="1200"/>
        </a:p>
      </dsp:txBody>
      <dsp:txXfrm>
        <a:off x="877842" y="951829"/>
        <a:ext cx="5486381" cy="760036"/>
      </dsp:txXfrm>
    </dsp:sp>
    <dsp:sp modelId="{5EB3E8EB-EBAA-4804-997F-D6B4B4788BAF}">
      <dsp:nvSpPr>
        <dsp:cNvPr id="0" name=""/>
        <dsp:cNvSpPr/>
      </dsp:nvSpPr>
      <dsp:spPr>
        <a:xfrm>
          <a:off x="0" y="1901874"/>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18173-2ACA-4D96-9AE3-E61EBC5A5CF4}">
      <dsp:nvSpPr>
        <dsp:cNvPr id="0" name=""/>
        <dsp:cNvSpPr/>
      </dsp:nvSpPr>
      <dsp:spPr>
        <a:xfrm>
          <a:off x="229911" y="2072883"/>
          <a:ext cx="418020" cy="4180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7A218F-6DF5-4223-951B-56D3A18181A8}">
      <dsp:nvSpPr>
        <dsp:cNvPr id="0" name=""/>
        <dsp:cNvSpPr/>
      </dsp:nvSpPr>
      <dsp:spPr>
        <a:xfrm>
          <a:off x="877842" y="1901874"/>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IN" sz="1900" kern="1200"/>
            <a:t>Related works / Approaches </a:t>
          </a:r>
          <a:endParaRPr lang="en-US" sz="1900" kern="1200"/>
        </a:p>
      </dsp:txBody>
      <dsp:txXfrm>
        <a:off x="877842" y="1901874"/>
        <a:ext cx="5486381" cy="760036"/>
      </dsp:txXfrm>
    </dsp:sp>
    <dsp:sp modelId="{99C0F336-B6BC-4C0B-AFB7-B743E60071F6}">
      <dsp:nvSpPr>
        <dsp:cNvPr id="0" name=""/>
        <dsp:cNvSpPr/>
      </dsp:nvSpPr>
      <dsp:spPr>
        <a:xfrm>
          <a:off x="0" y="2851920"/>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0B6BC-6870-4FA1-AB09-8FA7229FB510}">
      <dsp:nvSpPr>
        <dsp:cNvPr id="0" name=""/>
        <dsp:cNvSpPr/>
      </dsp:nvSpPr>
      <dsp:spPr>
        <a:xfrm>
          <a:off x="229911" y="3022928"/>
          <a:ext cx="418020" cy="4180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E48A24-DCA2-456A-8938-C0C60640D61E}">
      <dsp:nvSpPr>
        <dsp:cNvPr id="0" name=""/>
        <dsp:cNvSpPr/>
      </dsp:nvSpPr>
      <dsp:spPr>
        <a:xfrm>
          <a:off x="877842" y="2851920"/>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IN" sz="1900" kern="1200"/>
            <a:t>Project Approaches (Part 1 &amp; 2)</a:t>
          </a:r>
          <a:endParaRPr lang="en-US" sz="1900" kern="1200"/>
        </a:p>
      </dsp:txBody>
      <dsp:txXfrm>
        <a:off x="877842" y="2851920"/>
        <a:ext cx="5486381" cy="760036"/>
      </dsp:txXfrm>
    </dsp:sp>
    <dsp:sp modelId="{F1AC70D2-CDAE-4D55-A764-CFFEB4CBD98B}">
      <dsp:nvSpPr>
        <dsp:cNvPr id="0" name=""/>
        <dsp:cNvSpPr/>
      </dsp:nvSpPr>
      <dsp:spPr>
        <a:xfrm>
          <a:off x="0" y="3801966"/>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AFBB1-6DF8-481C-8CFF-F738D2CF0523}">
      <dsp:nvSpPr>
        <dsp:cNvPr id="0" name=""/>
        <dsp:cNvSpPr/>
      </dsp:nvSpPr>
      <dsp:spPr>
        <a:xfrm>
          <a:off x="229911" y="3972974"/>
          <a:ext cx="418020" cy="4180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04D67-7C69-48CC-A345-72551B7E7DFD}">
      <dsp:nvSpPr>
        <dsp:cNvPr id="0" name=""/>
        <dsp:cNvSpPr/>
      </dsp:nvSpPr>
      <dsp:spPr>
        <a:xfrm>
          <a:off x="877842" y="3801966"/>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IN" sz="1900" kern="1200"/>
            <a:t>Result &amp; Analysis</a:t>
          </a:r>
          <a:endParaRPr lang="en-US" sz="1900" kern="1200"/>
        </a:p>
      </dsp:txBody>
      <dsp:txXfrm>
        <a:off x="877842" y="3801966"/>
        <a:ext cx="5486381" cy="760036"/>
      </dsp:txXfrm>
    </dsp:sp>
    <dsp:sp modelId="{0FC6C9A6-4A3E-4C89-9AFC-205319B2BD19}">
      <dsp:nvSpPr>
        <dsp:cNvPr id="0" name=""/>
        <dsp:cNvSpPr/>
      </dsp:nvSpPr>
      <dsp:spPr>
        <a:xfrm>
          <a:off x="0" y="4752011"/>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ECCB4-3DBB-4E7E-9E9E-4819C400E3EB}">
      <dsp:nvSpPr>
        <dsp:cNvPr id="0" name=""/>
        <dsp:cNvSpPr/>
      </dsp:nvSpPr>
      <dsp:spPr>
        <a:xfrm>
          <a:off x="229911" y="4923020"/>
          <a:ext cx="418020" cy="4180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A0BC05-68FF-4173-9DE6-8A50FD2F0B99}">
      <dsp:nvSpPr>
        <dsp:cNvPr id="0" name=""/>
        <dsp:cNvSpPr/>
      </dsp:nvSpPr>
      <dsp:spPr>
        <a:xfrm>
          <a:off x="877842" y="4752011"/>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IN" sz="1900" kern="1200" dirty="0"/>
            <a:t>Conclusion and Future Scope</a:t>
          </a:r>
          <a:endParaRPr lang="en-US" sz="1900" kern="1200" dirty="0"/>
        </a:p>
      </dsp:txBody>
      <dsp:txXfrm>
        <a:off x="877842" y="4752011"/>
        <a:ext cx="5486381" cy="7600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B7AF9-53BA-4F76-9552-17D4A06FDFB6}">
      <dsp:nvSpPr>
        <dsp:cNvPr id="0" name=""/>
        <dsp:cNvSpPr/>
      </dsp:nvSpPr>
      <dsp:spPr>
        <a:xfrm>
          <a:off x="989242" y="62"/>
          <a:ext cx="847089" cy="84708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D9AD77-AB51-4405-A588-0926438CC925}">
      <dsp:nvSpPr>
        <dsp:cNvPr id="0" name=""/>
        <dsp:cNvSpPr/>
      </dsp:nvSpPr>
      <dsp:spPr>
        <a:xfrm>
          <a:off x="1169773" y="180590"/>
          <a:ext cx="486035" cy="4860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D82A7D-76B5-4EEA-B15D-1E5D8D5C0D7D}">
      <dsp:nvSpPr>
        <dsp:cNvPr id="0" name=""/>
        <dsp:cNvSpPr/>
      </dsp:nvSpPr>
      <dsp:spPr>
        <a:xfrm>
          <a:off x="718454" y="1111000"/>
          <a:ext cx="1388671" cy="644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IN" sz="1600" kern="1200" cap="none" dirty="0"/>
            <a:t>Input Data </a:t>
          </a:r>
          <a:endParaRPr lang="en-US" sz="1600" kern="1200" cap="none" dirty="0"/>
        </a:p>
      </dsp:txBody>
      <dsp:txXfrm>
        <a:off x="718454" y="1111000"/>
        <a:ext cx="1388671" cy="644430"/>
      </dsp:txXfrm>
    </dsp:sp>
    <dsp:sp modelId="{3E94C60F-8937-452F-9AD4-B8B109A7D0D4}">
      <dsp:nvSpPr>
        <dsp:cNvPr id="0" name=""/>
        <dsp:cNvSpPr/>
      </dsp:nvSpPr>
      <dsp:spPr>
        <a:xfrm>
          <a:off x="4827296" y="62"/>
          <a:ext cx="847089" cy="84708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F4B393-4C91-403F-BF68-8BA995A7E486}">
      <dsp:nvSpPr>
        <dsp:cNvPr id="0" name=""/>
        <dsp:cNvSpPr/>
      </dsp:nvSpPr>
      <dsp:spPr>
        <a:xfrm>
          <a:off x="5007824" y="180590"/>
          <a:ext cx="486035" cy="4860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BF8843-8706-4311-BE2C-9E54333666E3}">
      <dsp:nvSpPr>
        <dsp:cNvPr id="0" name=""/>
        <dsp:cNvSpPr/>
      </dsp:nvSpPr>
      <dsp:spPr>
        <a:xfrm>
          <a:off x="4556507" y="1111000"/>
          <a:ext cx="1388671" cy="644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IN" sz="1600" kern="1200" cap="none" dirty="0"/>
            <a:t>Explore &amp; Implement Approaches</a:t>
          </a:r>
          <a:endParaRPr lang="en-US" sz="1600" kern="1200" cap="none" dirty="0"/>
        </a:p>
      </dsp:txBody>
      <dsp:txXfrm>
        <a:off x="4556507" y="1111000"/>
        <a:ext cx="1388671" cy="644430"/>
      </dsp:txXfrm>
    </dsp:sp>
    <dsp:sp modelId="{680C68B8-D67B-4F97-8409-A180A36019D6}">
      <dsp:nvSpPr>
        <dsp:cNvPr id="0" name=""/>
        <dsp:cNvSpPr/>
      </dsp:nvSpPr>
      <dsp:spPr>
        <a:xfrm>
          <a:off x="8297585" y="62"/>
          <a:ext cx="847089" cy="84708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56E93-D09D-4897-BF15-BDF82ED6F871}">
      <dsp:nvSpPr>
        <dsp:cNvPr id="0" name=""/>
        <dsp:cNvSpPr/>
      </dsp:nvSpPr>
      <dsp:spPr>
        <a:xfrm>
          <a:off x="8478106" y="180590"/>
          <a:ext cx="486035" cy="4860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83D881-AA9A-4A1A-A36F-869CFB217B07}">
      <dsp:nvSpPr>
        <dsp:cNvPr id="0" name=""/>
        <dsp:cNvSpPr/>
      </dsp:nvSpPr>
      <dsp:spPr>
        <a:xfrm>
          <a:off x="8026785" y="1111000"/>
          <a:ext cx="1388671" cy="644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IN" sz="1600" kern="1200" cap="none" dirty="0"/>
            <a:t>Output </a:t>
          </a:r>
        </a:p>
        <a:p>
          <a:pPr marL="0" lvl="0" indent="0" algn="ctr" defTabSz="711200">
            <a:lnSpc>
              <a:spcPct val="100000"/>
            </a:lnSpc>
            <a:spcBef>
              <a:spcPct val="0"/>
            </a:spcBef>
            <a:spcAft>
              <a:spcPct val="35000"/>
            </a:spcAft>
            <a:buNone/>
            <a:defRPr cap="all"/>
          </a:pPr>
          <a:r>
            <a:rPr lang="en-IN" sz="1600" kern="1200" cap="none" dirty="0"/>
            <a:t>Ranked Or Best Meaning</a:t>
          </a:r>
          <a:endParaRPr lang="en-US" sz="1600" kern="1200" cap="none" dirty="0"/>
        </a:p>
      </dsp:txBody>
      <dsp:txXfrm>
        <a:off x="8026785" y="1111000"/>
        <a:ext cx="1388671" cy="6444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B54DD-8A95-49C1-B8CE-5AC1F4A91078}">
      <dsp:nvSpPr>
        <dsp:cNvPr id="0" name=""/>
        <dsp:cNvSpPr/>
      </dsp:nvSpPr>
      <dsp:spPr>
        <a:xfrm>
          <a:off x="73" y="1853310"/>
          <a:ext cx="1900715" cy="950357"/>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Baseline</a:t>
          </a:r>
        </a:p>
        <a:p>
          <a:pPr marL="0" lvl="0" indent="0" algn="ctr" defTabSz="889000">
            <a:lnSpc>
              <a:spcPct val="90000"/>
            </a:lnSpc>
            <a:spcBef>
              <a:spcPct val="0"/>
            </a:spcBef>
            <a:spcAft>
              <a:spcPct val="35000"/>
            </a:spcAft>
            <a:buNone/>
          </a:pPr>
          <a:r>
            <a:rPr lang="en-IN" sz="1600" kern="1200" dirty="0" err="1"/>
            <a:t>Lesk</a:t>
          </a:r>
          <a:endParaRPr lang="en-IN" sz="1600" kern="1200" dirty="0"/>
        </a:p>
      </dsp:txBody>
      <dsp:txXfrm>
        <a:off x="27908" y="1881145"/>
        <a:ext cx="1845045" cy="894687"/>
      </dsp:txXfrm>
    </dsp:sp>
    <dsp:sp modelId="{C21AEC78-CDA1-4F26-AD31-6BFD55E5AFAF}">
      <dsp:nvSpPr>
        <dsp:cNvPr id="0" name=""/>
        <dsp:cNvSpPr/>
      </dsp:nvSpPr>
      <dsp:spPr>
        <a:xfrm rot="18770822">
          <a:off x="1721933" y="1897839"/>
          <a:ext cx="1117996" cy="41616"/>
        </a:xfrm>
        <a:custGeom>
          <a:avLst/>
          <a:gdLst/>
          <a:ahLst/>
          <a:cxnLst/>
          <a:rect l="0" t="0" r="0" b="0"/>
          <a:pathLst>
            <a:path>
              <a:moveTo>
                <a:pt x="0" y="20808"/>
              </a:moveTo>
              <a:lnTo>
                <a:pt x="1117996" y="20808"/>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252981" y="1890697"/>
        <a:ext cx="55899" cy="55899"/>
      </dsp:txXfrm>
    </dsp:sp>
    <dsp:sp modelId="{82848163-0BAF-43F2-9FFD-97E672F37EAB}">
      <dsp:nvSpPr>
        <dsp:cNvPr id="0" name=""/>
        <dsp:cNvSpPr/>
      </dsp:nvSpPr>
      <dsp:spPr>
        <a:xfrm>
          <a:off x="2661074" y="1033626"/>
          <a:ext cx="1900715" cy="950357"/>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Path 1</a:t>
          </a:r>
        </a:p>
      </dsp:txBody>
      <dsp:txXfrm>
        <a:off x="2688909" y="1061461"/>
        <a:ext cx="1845045" cy="894687"/>
      </dsp:txXfrm>
    </dsp:sp>
    <dsp:sp modelId="{25635DD1-F1B2-4AE7-B9A6-D467AF54951C}">
      <dsp:nvSpPr>
        <dsp:cNvPr id="0" name=""/>
        <dsp:cNvSpPr/>
      </dsp:nvSpPr>
      <dsp:spPr>
        <a:xfrm rot="19457599">
          <a:off x="4473785" y="1214769"/>
          <a:ext cx="936295" cy="41616"/>
        </a:xfrm>
        <a:custGeom>
          <a:avLst/>
          <a:gdLst/>
          <a:ahLst/>
          <a:cxnLst/>
          <a:rect l="0" t="0" r="0" b="0"/>
          <a:pathLst>
            <a:path>
              <a:moveTo>
                <a:pt x="0" y="20808"/>
              </a:moveTo>
              <a:lnTo>
                <a:pt x="936295" y="20808"/>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18525" y="1212170"/>
        <a:ext cx="46814" cy="46814"/>
      </dsp:txXfrm>
    </dsp:sp>
    <dsp:sp modelId="{16642EA9-124A-4FD0-B40D-ECC1FCF96DB9}">
      <dsp:nvSpPr>
        <dsp:cNvPr id="0" name=""/>
        <dsp:cNvSpPr/>
      </dsp:nvSpPr>
      <dsp:spPr>
        <a:xfrm>
          <a:off x="5322076" y="487171"/>
          <a:ext cx="1900715" cy="950357"/>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Context </a:t>
          </a:r>
        </a:p>
        <a:p>
          <a:pPr marL="0" lvl="0" indent="0" algn="ctr" defTabSz="800100">
            <a:lnSpc>
              <a:spcPct val="90000"/>
            </a:lnSpc>
            <a:spcBef>
              <a:spcPct val="0"/>
            </a:spcBef>
            <a:spcAft>
              <a:spcPct val="35000"/>
            </a:spcAft>
            <a:buNone/>
          </a:pPr>
          <a:r>
            <a:rPr lang="en-IN" sz="1800" kern="1200" dirty="0"/>
            <a:t>Similarity</a:t>
          </a:r>
        </a:p>
      </dsp:txBody>
      <dsp:txXfrm>
        <a:off x="5349911" y="515006"/>
        <a:ext cx="1845045" cy="894687"/>
      </dsp:txXfrm>
    </dsp:sp>
    <dsp:sp modelId="{40CBC1B7-78B0-43F8-9119-4EF6C0CF7211}">
      <dsp:nvSpPr>
        <dsp:cNvPr id="0" name=""/>
        <dsp:cNvSpPr/>
      </dsp:nvSpPr>
      <dsp:spPr>
        <a:xfrm rot="2142401">
          <a:off x="4473785" y="1761225"/>
          <a:ext cx="936295" cy="41616"/>
        </a:xfrm>
        <a:custGeom>
          <a:avLst/>
          <a:gdLst/>
          <a:ahLst/>
          <a:cxnLst/>
          <a:rect l="0" t="0" r="0" b="0"/>
          <a:pathLst>
            <a:path>
              <a:moveTo>
                <a:pt x="0" y="20808"/>
              </a:moveTo>
              <a:lnTo>
                <a:pt x="936295" y="20808"/>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18525" y="1758626"/>
        <a:ext cx="46814" cy="46814"/>
      </dsp:txXfrm>
    </dsp:sp>
    <dsp:sp modelId="{D22923EB-1B72-47BC-9F6E-05B91CF2ADA5}">
      <dsp:nvSpPr>
        <dsp:cNvPr id="0" name=""/>
        <dsp:cNvSpPr/>
      </dsp:nvSpPr>
      <dsp:spPr>
        <a:xfrm>
          <a:off x="5322076" y="1580082"/>
          <a:ext cx="1900715" cy="950357"/>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Semantic </a:t>
          </a:r>
        </a:p>
        <a:p>
          <a:pPr marL="0" lvl="0" indent="0" algn="ctr" defTabSz="800100">
            <a:lnSpc>
              <a:spcPct val="90000"/>
            </a:lnSpc>
            <a:spcBef>
              <a:spcPct val="0"/>
            </a:spcBef>
            <a:spcAft>
              <a:spcPct val="35000"/>
            </a:spcAft>
            <a:buNone/>
          </a:pPr>
          <a:r>
            <a:rPr lang="en-IN" sz="1800" kern="1200" dirty="0"/>
            <a:t>Similarity</a:t>
          </a:r>
        </a:p>
      </dsp:txBody>
      <dsp:txXfrm>
        <a:off x="5349911" y="1607917"/>
        <a:ext cx="1845045" cy="894687"/>
      </dsp:txXfrm>
    </dsp:sp>
    <dsp:sp modelId="{646B69CF-84EB-4B10-B100-B93AD2611154}">
      <dsp:nvSpPr>
        <dsp:cNvPr id="0" name=""/>
        <dsp:cNvSpPr/>
      </dsp:nvSpPr>
      <dsp:spPr>
        <a:xfrm rot="2829178">
          <a:off x="1721933" y="2717523"/>
          <a:ext cx="1117996" cy="41616"/>
        </a:xfrm>
        <a:custGeom>
          <a:avLst/>
          <a:gdLst/>
          <a:ahLst/>
          <a:cxnLst/>
          <a:rect l="0" t="0" r="0" b="0"/>
          <a:pathLst>
            <a:path>
              <a:moveTo>
                <a:pt x="0" y="20808"/>
              </a:moveTo>
              <a:lnTo>
                <a:pt x="1117996" y="20808"/>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252981" y="2710381"/>
        <a:ext cx="55899" cy="55899"/>
      </dsp:txXfrm>
    </dsp:sp>
    <dsp:sp modelId="{CF57768D-C2F5-4E06-9556-791705612944}">
      <dsp:nvSpPr>
        <dsp:cNvPr id="0" name=""/>
        <dsp:cNvSpPr/>
      </dsp:nvSpPr>
      <dsp:spPr>
        <a:xfrm>
          <a:off x="2661074" y="2672994"/>
          <a:ext cx="1900715" cy="950357"/>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Path 2</a:t>
          </a:r>
        </a:p>
      </dsp:txBody>
      <dsp:txXfrm>
        <a:off x="2688909" y="2700829"/>
        <a:ext cx="1845045" cy="894687"/>
      </dsp:txXfrm>
    </dsp:sp>
    <dsp:sp modelId="{AAD15168-2DCE-42EE-AE28-524B7129852B}">
      <dsp:nvSpPr>
        <dsp:cNvPr id="0" name=""/>
        <dsp:cNvSpPr/>
      </dsp:nvSpPr>
      <dsp:spPr>
        <a:xfrm>
          <a:off x="4561790" y="3127364"/>
          <a:ext cx="760286" cy="41616"/>
        </a:xfrm>
        <a:custGeom>
          <a:avLst/>
          <a:gdLst/>
          <a:ahLst/>
          <a:cxnLst/>
          <a:rect l="0" t="0" r="0" b="0"/>
          <a:pathLst>
            <a:path>
              <a:moveTo>
                <a:pt x="0" y="20808"/>
              </a:moveTo>
              <a:lnTo>
                <a:pt x="760286" y="20808"/>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22926" y="3129165"/>
        <a:ext cx="38014" cy="38014"/>
      </dsp:txXfrm>
    </dsp:sp>
    <dsp:sp modelId="{CB095639-0F2A-4F7C-8B65-D23692FC1AE2}">
      <dsp:nvSpPr>
        <dsp:cNvPr id="0" name=""/>
        <dsp:cNvSpPr/>
      </dsp:nvSpPr>
      <dsp:spPr>
        <a:xfrm>
          <a:off x="5322076" y="2672994"/>
          <a:ext cx="1900715" cy="950357"/>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Transfer Learning</a:t>
          </a:r>
        </a:p>
        <a:p>
          <a:pPr marL="0" lvl="0" indent="0" algn="ctr" defTabSz="800100">
            <a:lnSpc>
              <a:spcPct val="90000"/>
            </a:lnSpc>
            <a:spcBef>
              <a:spcPct val="0"/>
            </a:spcBef>
            <a:spcAft>
              <a:spcPct val="35000"/>
            </a:spcAft>
            <a:buNone/>
          </a:pPr>
          <a:r>
            <a:rPr lang="en-IN" sz="1800" kern="1200" dirty="0"/>
            <a:t>Gloss-Bert</a:t>
          </a:r>
        </a:p>
      </dsp:txBody>
      <dsp:txXfrm>
        <a:off x="5349911" y="2700829"/>
        <a:ext cx="1845045" cy="89468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EDBE4-8366-4AF9-BBB1-D427FCE97157}" type="datetimeFigureOut">
              <a:rPr lang="en-IN" smtClean="0"/>
              <a:t>21/12/20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9C1B2-D886-4A78-8AC7-2C59A6D70308}" type="slidenum">
              <a:rPr lang="en-IN" smtClean="0"/>
              <a:t>‹#›</a:t>
            </a:fld>
            <a:endParaRPr lang="en-IN"/>
          </a:p>
        </p:txBody>
      </p:sp>
    </p:spTree>
    <p:extLst>
      <p:ext uri="{BB962C8B-B14F-4D97-AF65-F5344CB8AC3E}">
        <p14:creationId xmlns:p14="http://schemas.microsoft.com/office/powerpoint/2010/main" val="2002688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ensorflow.org/tutorials/representation/word2vec"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nlp.stanford.edu/projects/glov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ww.gabormelli.com/RKB/Brown_Corpus" TargetMode="External"/><Relationship Id="rId3" Type="http://schemas.openxmlformats.org/officeDocument/2006/relationships/hyperlink" Target="https://www.gabormelli.com/RKB/sense-tagged_corpora" TargetMode="External"/><Relationship Id="rId7" Type="http://schemas.openxmlformats.org/officeDocument/2006/relationships/hyperlink" Target="https://www.gabormelli.com/RKB/English"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gabormelli.com/RKB/index.php?title=Princeton_University&amp;action=edit&amp;redlink=1" TargetMode="External"/><Relationship Id="rId5" Type="http://schemas.openxmlformats.org/officeDocument/2006/relationships/hyperlink" Target="https://www.gabormelli.com/RKB/index.php?title=research_team&amp;action=edit&amp;redlink=1" TargetMode="External"/><Relationship Id="rId4" Type="http://schemas.openxmlformats.org/officeDocument/2006/relationships/hyperlink" Target="https://www.gabormelli.com/RKB/WordNet_Projec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99C1B2-D886-4A78-8AC7-2C59A6D70308}" type="slidenum">
              <a:rPr lang="en-IN" smtClean="0"/>
              <a:t>2</a:t>
            </a:fld>
            <a:endParaRPr lang="en-IN"/>
          </a:p>
        </p:txBody>
      </p:sp>
    </p:spTree>
    <p:extLst>
      <p:ext uri="{BB962C8B-B14F-4D97-AF65-F5344CB8AC3E}">
        <p14:creationId xmlns:p14="http://schemas.microsoft.com/office/powerpoint/2010/main" val="265285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traditional machine learning techniques try to learn each task from scratch, while transfer learning techniques try to transfer the knowledge from some previous tasks to a target task.</a:t>
            </a:r>
          </a:p>
          <a:p>
            <a:endParaRPr lang="en-US" dirty="0"/>
          </a:p>
        </p:txBody>
      </p:sp>
      <p:sp>
        <p:nvSpPr>
          <p:cNvPr id="4" name="Slide Number Placeholder 3"/>
          <p:cNvSpPr>
            <a:spLocks noGrp="1"/>
          </p:cNvSpPr>
          <p:nvPr>
            <p:ph type="sldNum" sz="quarter" idx="5"/>
          </p:nvPr>
        </p:nvSpPr>
        <p:spPr/>
        <p:txBody>
          <a:bodyPr/>
          <a:lstStyle/>
          <a:p>
            <a:fld id="{2D29CCE8-451B-A94E-B655-4A2BB3BE31A0}" type="slidenum">
              <a:rPr lang="en-US" smtClean="0"/>
              <a:t>12</a:t>
            </a:fld>
            <a:endParaRPr lang="en-US"/>
          </a:p>
        </p:txBody>
      </p:sp>
    </p:spTree>
    <p:extLst>
      <p:ext uri="{BB962C8B-B14F-4D97-AF65-F5344CB8AC3E}">
        <p14:creationId xmlns:p14="http://schemas.microsoft.com/office/powerpoint/2010/main" val="3335620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BERT is a method of pre-training language representations, meaning that it is a general-purpose "language understanding" model trained on a large text corpus, and then use that model for downstream NLP tasks that we care about (like question answering). BERT outperforms previous methods because it is the first </a:t>
            </a:r>
            <a:r>
              <a:rPr lang="en-US" sz="1200" b="0" i="1" kern="1200" dirty="0">
                <a:solidFill>
                  <a:schemeClr val="tx1"/>
                </a:solidFill>
                <a:effectLst/>
                <a:latin typeface="+mn-lt"/>
                <a:ea typeface="+mn-ea"/>
                <a:cs typeface="+mn-cs"/>
              </a:rPr>
              <a:t>unsupervised</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deeply bidirectional</a:t>
            </a:r>
            <a:r>
              <a:rPr lang="en-US" sz="1200" b="0" i="0" kern="1200" dirty="0">
                <a:solidFill>
                  <a:schemeClr val="tx1"/>
                </a:solidFill>
                <a:effectLst/>
                <a:latin typeface="+mn-lt"/>
                <a:ea typeface="+mn-ea"/>
                <a:cs typeface="+mn-cs"/>
              </a:rPr>
              <a:t> system for pre-training NLP. </a:t>
            </a:r>
            <a:r>
              <a:rPr lang="en-US" sz="1200" b="0" i="1" kern="1200" dirty="0">
                <a:solidFill>
                  <a:schemeClr val="tx1"/>
                </a:solidFill>
                <a:effectLst/>
                <a:latin typeface="+mn-lt"/>
                <a:ea typeface="+mn-ea"/>
                <a:cs typeface="+mn-cs"/>
              </a:rPr>
              <a:t>Unsupervised</a:t>
            </a:r>
            <a:r>
              <a:rPr lang="en-US" sz="1200" b="0" i="0" kern="1200" dirty="0">
                <a:solidFill>
                  <a:schemeClr val="tx1"/>
                </a:solidFill>
                <a:effectLst/>
                <a:latin typeface="+mn-lt"/>
                <a:ea typeface="+mn-ea"/>
                <a:cs typeface="+mn-cs"/>
              </a:rPr>
              <a:t> means that BERT was trained using only a plain text corpus</a:t>
            </a:r>
          </a:p>
        </p:txBody>
      </p:sp>
      <p:sp>
        <p:nvSpPr>
          <p:cNvPr id="4" name="Slide Number Placeholder 3"/>
          <p:cNvSpPr>
            <a:spLocks noGrp="1"/>
          </p:cNvSpPr>
          <p:nvPr>
            <p:ph type="sldNum" sz="quarter" idx="5"/>
          </p:nvPr>
        </p:nvSpPr>
        <p:spPr/>
        <p:txBody>
          <a:bodyPr/>
          <a:lstStyle/>
          <a:p>
            <a:fld id="{2D29CCE8-451B-A94E-B655-4A2BB3BE31A0}" type="slidenum">
              <a:rPr lang="en-US" smtClean="0"/>
              <a:t>13</a:t>
            </a:fld>
            <a:endParaRPr lang="en-US"/>
          </a:p>
        </p:txBody>
      </p:sp>
    </p:spTree>
    <p:extLst>
      <p:ext uri="{BB962C8B-B14F-4D97-AF65-F5344CB8AC3E}">
        <p14:creationId xmlns:p14="http://schemas.microsoft.com/office/powerpoint/2010/main" val="1707412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Context-free models such as </a:t>
            </a:r>
            <a:r>
              <a:rPr lang="en-US" sz="1200" b="0" i="0" u="none" strike="noStrike" kern="1200" dirty="0">
                <a:solidFill>
                  <a:schemeClr val="tx1"/>
                </a:solidFill>
                <a:effectLst/>
                <a:latin typeface="+mn-lt"/>
                <a:ea typeface="+mn-ea"/>
                <a:cs typeface="+mn-cs"/>
                <a:hlinkClick r:id="rId3"/>
              </a:rPr>
              <a:t>word2vec</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GloVe</a:t>
            </a:r>
            <a:r>
              <a:rPr lang="en-US" sz="1200" b="0" i="0" kern="1200" dirty="0">
                <a:solidFill>
                  <a:schemeClr val="tx1"/>
                </a:solidFill>
                <a:effectLst/>
                <a:latin typeface="+mn-lt"/>
                <a:ea typeface="+mn-ea"/>
                <a:cs typeface="+mn-cs"/>
              </a:rPr>
              <a:t> generate a single "word embedding" representation for each word in the vocabulary</a:t>
            </a:r>
          </a:p>
          <a:p>
            <a:endParaRPr lang="en-US" dirty="0"/>
          </a:p>
        </p:txBody>
      </p:sp>
      <p:sp>
        <p:nvSpPr>
          <p:cNvPr id="4" name="Slide Number Placeholder 3"/>
          <p:cNvSpPr>
            <a:spLocks noGrp="1"/>
          </p:cNvSpPr>
          <p:nvPr>
            <p:ph type="sldNum" sz="quarter" idx="5"/>
          </p:nvPr>
        </p:nvSpPr>
        <p:spPr/>
        <p:txBody>
          <a:bodyPr/>
          <a:lstStyle/>
          <a:p>
            <a:fld id="{2D29CCE8-451B-A94E-B655-4A2BB3BE31A0}" type="slidenum">
              <a:rPr lang="en-US" smtClean="0"/>
              <a:t>14</a:t>
            </a:fld>
            <a:endParaRPr lang="en-US"/>
          </a:p>
        </p:txBody>
      </p:sp>
    </p:spTree>
    <p:extLst>
      <p:ext uri="{BB962C8B-B14F-4D97-AF65-F5344CB8AC3E}">
        <p14:creationId xmlns:p14="http://schemas.microsoft.com/office/powerpoint/2010/main" val="12189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BERT looks at the content before and after a word to inform its understanding of the meaning and relevance of that word. “This is a critical enhancement in natural language processing as human communication is naturally layered and complex.”</a:t>
            </a:r>
            <a:endParaRPr lang="en-US" dirty="0"/>
          </a:p>
        </p:txBody>
      </p:sp>
      <p:sp>
        <p:nvSpPr>
          <p:cNvPr id="4" name="Slide Number Placeholder 3"/>
          <p:cNvSpPr>
            <a:spLocks noGrp="1"/>
          </p:cNvSpPr>
          <p:nvPr>
            <p:ph type="sldNum" sz="quarter" idx="5"/>
          </p:nvPr>
        </p:nvSpPr>
        <p:spPr/>
        <p:txBody>
          <a:bodyPr/>
          <a:lstStyle/>
          <a:p>
            <a:fld id="{2D29CCE8-451B-A94E-B655-4A2BB3BE31A0}" type="slidenum">
              <a:rPr lang="en-US" smtClean="0"/>
              <a:t>15</a:t>
            </a:fld>
            <a:endParaRPr lang="en-US"/>
          </a:p>
        </p:txBody>
      </p:sp>
    </p:spTree>
    <p:extLst>
      <p:ext uri="{BB962C8B-B14F-4D97-AF65-F5344CB8AC3E}">
        <p14:creationId xmlns:p14="http://schemas.microsoft.com/office/powerpoint/2010/main" val="1117410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the BERT input representation, the input embeddings are the sum of the token embeddings, the segmentation embeddings and the position embeddings.</a:t>
            </a:r>
          </a:p>
          <a:p>
            <a:endParaRPr lang="en-US" dirty="0"/>
          </a:p>
          <a:p>
            <a:r>
              <a:rPr lang="en-US" dirty="0"/>
              <a:t>In Bert architecture we can see that every token attend to every other token in the self attention layer</a:t>
            </a:r>
          </a:p>
          <a:p>
            <a:r>
              <a:rPr lang="en-US" dirty="0"/>
              <a:t>Whereas, in </a:t>
            </a:r>
            <a:r>
              <a:rPr lang="en-US" dirty="0" err="1"/>
              <a:t>OpenAI</a:t>
            </a:r>
            <a:r>
              <a:rPr lang="en-US" dirty="0"/>
              <a:t> GPT (Generative Pre-trained Transformer), it uses a left-to right architecture, where every token can only attend to previous tokens in the self-attention layers of the Transformer. </a:t>
            </a:r>
            <a:r>
              <a:rPr lang="en-US" dirty="0" err="1"/>
              <a:t>ELMo</a:t>
            </a:r>
            <a:r>
              <a:rPr lang="en-US" dirty="0"/>
              <a:t> architecture learns contextual representations single word from both left and right context using LSTMs.</a:t>
            </a:r>
          </a:p>
        </p:txBody>
      </p:sp>
      <p:sp>
        <p:nvSpPr>
          <p:cNvPr id="4" name="Slide Number Placeholder 3"/>
          <p:cNvSpPr>
            <a:spLocks noGrp="1"/>
          </p:cNvSpPr>
          <p:nvPr>
            <p:ph type="sldNum" sz="quarter" idx="5"/>
          </p:nvPr>
        </p:nvSpPr>
        <p:spPr/>
        <p:txBody>
          <a:bodyPr/>
          <a:lstStyle/>
          <a:p>
            <a:fld id="{2D29CCE8-451B-A94E-B655-4A2BB3BE31A0}" type="slidenum">
              <a:rPr lang="en-US" smtClean="0"/>
              <a:t>16</a:t>
            </a:fld>
            <a:endParaRPr lang="en-US"/>
          </a:p>
        </p:txBody>
      </p:sp>
    </p:spTree>
    <p:extLst>
      <p:ext uri="{BB962C8B-B14F-4D97-AF65-F5344CB8AC3E}">
        <p14:creationId xmlns:p14="http://schemas.microsoft.com/office/powerpoint/2010/main" val="101703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Bert model implementation is a two step framework.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the first step, BERT model is trained on text corpus of about 2,500 million words from Wikipedia + 800M words from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training process involves two tasks, masked language model and next sentence prediction. The masked language model randomly masks some of the tokens from the input (around 15%), and the objective is to predict the original vocabulary id of the masked word based only on its context. In addition to the masked language model, the “next sentence prediction” task jointly pretrains text-pair representations.</a:t>
            </a:r>
          </a:p>
          <a:p>
            <a:endParaRPr lang="en-US" dirty="0"/>
          </a:p>
          <a:p>
            <a:r>
              <a:rPr lang="en-US" dirty="0"/>
              <a:t>Now that we got language representation using BERT, second step is fine-tuning. For finetuning, the BERT model is first initialized with the pre-trained parameters, and all the parameters are fine-tuned using labeled data from the downstream tasks. Downstream tasks can include question answering, next sentence prediction, or word sense disambiguation.</a:t>
            </a:r>
          </a:p>
          <a:p>
            <a:endParaRPr lang="en-US" dirty="0"/>
          </a:p>
          <a:p>
            <a:r>
              <a:rPr lang="en-US" dirty="0"/>
              <a:t>Now that we know enough about BERT model and how to find tune it, Let’s go back to out task of word sense disambiguation (WSD).</a:t>
            </a:r>
          </a:p>
          <a:p>
            <a:endParaRPr lang="en-US" dirty="0"/>
          </a:p>
          <a:p>
            <a:endParaRPr lang="en-US" dirty="0"/>
          </a:p>
        </p:txBody>
      </p:sp>
      <p:sp>
        <p:nvSpPr>
          <p:cNvPr id="4" name="Slide Number Placeholder 3"/>
          <p:cNvSpPr>
            <a:spLocks noGrp="1"/>
          </p:cNvSpPr>
          <p:nvPr>
            <p:ph type="sldNum" sz="quarter" idx="5"/>
          </p:nvPr>
        </p:nvSpPr>
        <p:spPr/>
        <p:txBody>
          <a:bodyPr/>
          <a:lstStyle/>
          <a:p>
            <a:fld id="{2D29CCE8-451B-A94E-B655-4A2BB3BE31A0}" type="slidenum">
              <a:rPr lang="en-US" smtClean="0"/>
              <a:t>17</a:t>
            </a:fld>
            <a:endParaRPr lang="en-US"/>
          </a:p>
        </p:txBody>
      </p:sp>
    </p:spTree>
    <p:extLst>
      <p:ext uri="{BB962C8B-B14F-4D97-AF65-F5344CB8AC3E}">
        <p14:creationId xmlns:p14="http://schemas.microsoft.com/office/powerpoint/2010/main" val="1967706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got a sample json file with 272 target words where senses are manually voted by Teacher. But this data is not enough to train BERT for the word sense disambiguation task. Therefore, we decided to use some other model which uses BERT training parameters for language representation and finetuned with other data corpus for WSD task therefore selected </a:t>
            </a:r>
            <a:r>
              <a:rPr lang="en-US" dirty="0" err="1"/>
              <a:t>GlossBERT</a:t>
            </a:r>
            <a:r>
              <a:rPr lang="en-US" dirty="0"/>
              <a:t> model checkpoint for the WSD task.</a:t>
            </a:r>
          </a:p>
        </p:txBody>
      </p:sp>
      <p:sp>
        <p:nvSpPr>
          <p:cNvPr id="4" name="Slide Number Placeholder 3"/>
          <p:cNvSpPr>
            <a:spLocks noGrp="1"/>
          </p:cNvSpPr>
          <p:nvPr>
            <p:ph type="sldNum" sz="quarter" idx="5"/>
          </p:nvPr>
        </p:nvSpPr>
        <p:spPr/>
        <p:txBody>
          <a:bodyPr/>
          <a:lstStyle/>
          <a:p>
            <a:fld id="{2D29CCE8-451B-A94E-B655-4A2BB3BE31A0}" type="slidenum">
              <a:rPr lang="en-US" smtClean="0"/>
              <a:t>18</a:t>
            </a:fld>
            <a:endParaRPr lang="en-US"/>
          </a:p>
        </p:txBody>
      </p:sp>
    </p:spTree>
    <p:extLst>
      <p:ext uri="{BB962C8B-B14F-4D97-AF65-F5344CB8AC3E}">
        <p14:creationId xmlns:p14="http://schemas.microsoft.com/office/powerpoint/2010/main" val="1999971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SemCor</a:t>
            </a:r>
            <a:r>
              <a:rPr lang="en-US" sz="1200" b="0" i="0" kern="1200" dirty="0">
                <a:solidFill>
                  <a:schemeClr val="tx1"/>
                </a:solidFill>
                <a:effectLst/>
                <a:latin typeface="+mn-lt"/>
                <a:ea typeface="+mn-ea"/>
                <a:cs typeface="+mn-cs"/>
              </a:rPr>
              <a:t> corpus is a </a:t>
            </a:r>
            <a:r>
              <a:rPr lang="en-US" sz="1200" b="0" i="0" kern="1200" dirty="0">
                <a:solidFill>
                  <a:schemeClr val="tx1"/>
                </a:solidFill>
                <a:effectLst/>
                <a:latin typeface="+mn-lt"/>
                <a:ea typeface="+mn-ea"/>
                <a:cs typeface="+mn-cs"/>
                <a:hlinkClick r:id="rId3" tooltip="sense-tagged corpora">
                  <a:extLst>
                    <a:ext uri="{A12FA001-AC4F-418D-AE19-62706E023703}">
                      <ahyp:hlinkClr xmlns:ahyp="http://schemas.microsoft.com/office/drawing/2018/hyperlinkcolor" val="tx"/>
                    </a:ext>
                  </a:extLst>
                </a:hlinkClick>
              </a:rPr>
              <a:t>sense-tagged corpora</a:t>
            </a:r>
            <a:r>
              <a:rPr lang="en-US" sz="1200" b="0" i="0" kern="1200" dirty="0">
                <a:solidFill>
                  <a:schemeClr val="tx1"/>
                </a:solidFill>
                <a:effectLst/>
                <a:latin typeface="+mn-lt"/>
                <a:ea typeface="+mn-ea"/>
                <a:cs typeface="+mn-cs"/>
              </a:rPr>
              <a:t> created by a </a:t>
            </a:r>
            <a:r>
              <a:rPr lang="en-US" sz="1200" b="0" i="0" kern="1200" dirty="0">
                <a:solidFill>
                  <a:schemeClr val="tx1"/>
                </a:solidFill>
                <a:effectLst/>
                <a:latin typeface="+mn-lt"/>
                <a:ea typeface="+mn-ea"/>
                <a:cs typeface="+mn-cs"/>
                <a:hlinkClick r:id="rId4" tooltip="WordNet Project">
                  <a:extLst>
                    <a:ext uri="{A12FA001-AC4F-418D-AE19-62706E023703}">
                      <ahyp:hlinkClr xmlns:ahyp="http://schemas.microsoft.com/office/drawing/2018/hyperlinkcolor" val="tx"/>
                    </a:ext>
                  </a:extLst>
                </a:hlinkClick>
              </a:rPr>
              <a:t>WordNet Project</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5" tooltip="research team (page does not exist)">
                  <a:extLst>
                    <a:ext uri="{A12FA001-AC4F-418D-AE19-62706E023703}">
                      <ahyp:hlinkClr xmlns:ahyp="http://schemas.microsoft.com/office/drawing/2018/hyperlinkcolor" val="tx"/>
                    </a:ext>
                  </a:extLst>
                </a:hlinkClick>
              </a:rPr>
              <a:t>research team</a:t>
            </a:r>
            <a:r>
              <a:rPr lang="en-US" sz="1200" b="0" i="0" kern="1200" dirty="0">
                <a:solidFill>
                  <a:schemeClr val="tx1"/>
                </a:solidFill>
                <a:effectLst/>
                <a:latin typeface="+mn-lt"/>
                <a:ea typeface="+mn-ea"/>
                <a:cs typeface="+mn-cs"/>
              </a:rPr>
              <a:t> at </a:t>
            </a:r>
            <a:r>
              <a:rPr lang="en-US" sz="1200" b="0" i="0" kern="1200" dirty="0">
                <a:solidFill>
                  <a:schemeClr val="tx1"/>
                </a:solidFill>
                <a:effectLst/>
                <a:latin typeface="+mn-lt"/>
                <a:ea typeface="+mn-ea"/>
                <a:cs typeface="+mn-cs"/>
                <a:hlinkClick r:id="rId6" tooltip="Princeton University (page does not exist)">
                  <a:extLst>
                    <a:ext uri="{A12FA001-AC4F-418D-AE19-62706E023703}">
                      <ahyp:hlinkClr xmlns:ahyp="http://schemas.microsoft.com/office/drawing/2018/hyperlinkcolor" val="tx"/>
                    </a:ext>
                  </a:extLst>
                </a:hlinkClick>
              </a:rPr>
              <a:t>Princeton University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It can (typically) be a subset of the </a:t>
            </a:r>
            <a:r>
              <a:rPr lang="en-US" sz="1200" b="0" i="0" kern="1200" dirty="0">
                <a:solidFill>
                  <a:schemeClr val="tx1"/>
                </a:solidFill>
                <a:effectLst/>
                <a:latin typeface="+mn-lt"/>
                <a:ea typeface="+mn-ea"/>
                <a:cs typeface="+mn-cs"/>
                <a:hlinkClick r:id="rId7" tooltip="English">
                  <a:extLst>
                    <a:ext uri="{A12FA001-AC4F-418D-AE19-62706E023703}">
                      <ahyp:hlinkClr xmlns:ahyp="http://schemas.microsoft.com/office/drawing/2018/hyperlinkcolor" val="tx"/>
                    </a:ext>
                  </a:extLst>
                </a:hlinkClick>
              </a:rPr>
              <a:t>English</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8" tooltip="Brown Corpus">
                  <a:extLst>
                    <a:ext uri="{A12FA001-AC4F-418D-AE19-62706E023703}">
                      <ahyp:hlinkClr xmlns:ahyp="http://schemas.microsoft.com/office/drawing/2018/hyperlinkcolor" val="tx"/>
                    </a:ext>
                  </a:extLst>
                </a:hlinkClick>
              </a:rPr>
              <a:t>Brown Corpus</a:t>
            </a:r>
            <a:r>
              <a:rPr lang="en-US" sz="1200" b="0" i="0" kern="1200" dirty="0">
                <a:solidFill>
                  <a:schemeClr val="tx1"/>
                </a:solidFill>
                <a:effectLst/>
                <a:latin typeface="+mn-lt"/>
                <a:ea typeface="+mn-ea"/>
                <a:cs typeface="+mn-cs"/>
              </a:rPr>
              <a:t> containing 360,000 words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D29CCE8-451B-A94E-B655-4A2BB3BE31A0}" type="slidenum">
              <a:rPr lang="en-US" smtClean="0"/>
              <a:t>19</a:t>
            </a:fld>
            <a:endParaRPr lang="en-US"/>
          </a:p>
        </p:txBody>
      </p:sp>
    </p:spTree>
    <p:extLst>
      <p:ext uri="{BB962C8B-B14F-4D97-AF65-F5344CB8AC3E}">
        <p14:creationId xmlns:p14="http://schemas.microsoft.com/office/powerpoint/2010/main" val="1793126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29CCE8-451B-A94E-B655-4A2BB3BE31A0}" type="slidenum">
              <a:rPr lang="en-US" smtClean="0"/>
              <a:t>21</a:t>
            </a:fld>
            <a:endParaRPr lang="en-US"/>
          </a:p>
        </p:txBody>
      </p:sp>
    </p:spTree>
    <p:extLst>
      <p:ext uri="{BB962C8B-B14F-4D97-AF65-F5344CB8AC3E}">
        <p14:creationId xmlns:p14="http://schemas.microsoft.com/office/powerpoint/2010/main" val="2139444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Studies report that At least 32% of the words used in English text are ambiguous and this estimate is considered a lower bound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Words with multiple meanings give English a linguistic richness, but they can also create doubt especially to non native users of English . In this digitized age of e-reading, </a:t>
            </a:r>
            <a:r>
              <a:rPr lang="en-IN" sz="1800" dirty="0">
                <a:effectLst/>
                <a:latin typeface="Calibri" panose="020F0502020204030204" pitchFamily="34" charset="0"/>
                <a:ea typeface="Calibri" panose="020F0502020204030204" pitchFamily="34" charset="0"/>
                <a:cs typeface="Times New Roman" panose="02020603050405020304" pitchFamily="18" charset="0"/>
              </a:rPr>
              <a:t>Although most e</a:t>
            </a:r>
            <a:r>
              <a:rPr lang="en-US" dirty="0" err="1"/>
              <a:t>xisting</a:t>
            </a:r>
            <a:r>
              <a:rPr lang="en-US" dirty="0"/>
              <a:t> apps such as kindle, and apple books provide an in-app word lookup feature, but they do not provide the context sensitive meaning which becomes a challenge for users with English as second language. </a:t>
            </a:r>
            <a:r>
              <a:rPr lang="en-IN" sz="1200" dirty="0">
                <a:effectLst/>
                <a:latin typeface="Calibri" panose="020F0502020204030204" pitchFamily="34" charset="0"/>
                <a:ea typeface="Calibri" panose="020F0502020204030204" pitchFamily="34" charset="0"/>
                <a:cs typeface="Times New Roman" panose="02020603050405020304" pitchFamily="18" charset="0"/>
              </a:rPr>
              <a:t>This problem is solved by word sense disambiguation which is a technique in NLP to find the exact sense of the ambiguous word in a particular context. WSD is implemented in many areas such as Machine Translation (speech recognition, information extraction and information retrieval. This project is a case in IR and is </a:t>
            </a:r>
            <a:r>
              <a:rPr lang="en-US" sz="1200" dirty="0">
                <a:effectLst/>
                <a:latin typeface="Calibri" panose="020F0502020204030204" pitchFamily="34" charset="0"/>
                <a:ea typeface="Calibri" panose="020F0502020204030204" pitchFamily="34" charset="0"/>
                <a:cs typeface="Times New Roman" panose="02020603050405020304" pitchFamily="18" charset="0"/>
              </a:rPr>
              <a:t>attributed to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Koob</a:t>
            </a:r>
            <a:r>
              <a:rPr lang="en-US" sz="1200" dirty="0">
                <a:effectLst/>
                <a:latin typeface="Calibri" panose="020F0502020204030204" pitchFamily="34" charset="0"/>
                <a:ea typeface="Calibri" panose="020F0502020204030204" pitchFamily="34" charset="0"/>
                <a:cs typeface="Times New Roman" panose="02020603050405020304" pitchFamily="18" charset="0"/>
              </a:rPr>
              <a:t> e-Reader that is an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ebook</a:t>
            </a:r>
            <a:r>
              <a:rPr lang="en-US" sz="1200" dirty="0">
                <a:effectLst/>
                <a:latin typeface="Calibri" panose="020F0502020204030204" pitchFamily="34" charset="0"/>
                <a:ea typeface="Calibri" panose="020F0502020204030204" pitchFamily="34" charset="0"/>
                <a:cs typeface="Times New Roman" panose="02020603050405020304" pitchFamily="18" charset="0"/>
              </a:rPr>
              <a:t> Application intending to incorporate the solution for the end users. In this image you can see that with WSD techniques, it detects that the target word kiwi is a fruit and not the flightless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newzealand</a:t>
            </a:r>
            <a:r>
              <a:rPr lang="en-US" sz="1200" dirty="0">
                <a:effectLst/>
                <a:latin typeface="Calibri" panose="020F0502020204030204" pitchFamily="34" charset="0"/>
                <a:ea typeface="Calibri" panose="020F0502020204030204" pitchFamily="34" charset="0"/>
                <a:cs typeface="Times New Roman" panose="02020603050405020304" pitchFamily="18" charset="0"/>
              </a:rPr>
              <a:t> bird</a:t>
            </a:r>
            <a:endParaRPr lang="en-US" dirty="0"/>
          </a:p>
          <a:p>
            <a:endParaRPr lang="en-IN" dirty="0"/>
          </a:p>
        </p:txBody>
      </p:sp>
      <p:sp>
        <p:nvSpPr>
          <p:cNvPr id="4" name="Slide Number Placeholder 3"/>
          <p:cNvSpPr>
            <a:spLocks noGrp="1"/>
          </p:cNvSpPr>
          <p:nvPr>
            <p:ph type="sldNum" sz="quarter" idx="5"/>
          </p:nvPr>
        </p:nvSpPr>
        <p:spPr/>
        <p:txBody>
          <a:bodyPr/>
          <a:lstStyle/>
          <a:p>
            <a:fld id="{5E99C1B2-D886-4A78-8AC7-2C59A6D70308}" type="slidenum">
              <a:rPr lang="en-IN" smtClean="0"/>
              <a:t>3</a:t>
            </a:fld>
            <a:endParaRPr lang="en-IN"/>
          </a:p>
        </p:txBody>
      </p:sp>
    </p:spTree>
    <p:extLst>
      <p:ext uri="{BB962C8B-B14F-4D97-AF65-F5344CB8AC3E}">
        <p14:creationId xmlns:p14="http://schemas.microsoft.com/office/powerpoint/2010/main" val="117596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project objective is to get the input data from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koob</a:t>
            </a:r>
            <a:r>
              <a:rPr lang="en-IN" sz="1800" dirty="0">
                <a:effectLst/>
                <a:latin typeface="Calibri" panose="020F0502020204030204" pitchFamily="34" charset="0"/>
                <a:ea typeface="Calibri" panose="020F0502020204030204" pitchFamily="34" charset="0"/>
                <a:cs typeface="Times New Roman" panose="02020603050405020304" pitchFamily="18" charset="0"/>
              </a:rPr>
              <a:t> app queries regarding the words  and its meanings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research and implement several </a:t>
            </a:r>
            <a:r>
              <a:rPr lang="en-US" sz="1800" dirty="0">
                <a:effectLst/>
                <a:latin typeface="Calibri" panose="020F0502020204030204" pitchFamily="34" charset="0"/>
                <a:ea typeface="Calibri" panose="020F0502020204030204" pitchFamily="34" charset="0"/>
                <a:cs typeface="Times New Roman" panose="02020603050405020304" pitchFamily="18" charset="0"/>
              </a:rPr>
              <a:t>approaches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wsd</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provide the best meaning or a ranked best order of meanings to the looked up word </a:t>
            </a:r>
            <a:r>
              <a:rPr lang="en-IN" sz="1800" dirty="0">
                <a:effectLst/>
                <a:latin typeface="Calibri" panose="020F0502020204030204" pitchFamily="34" charset="0"/>
                <a:ea typeface="Calibri" panose="020F0502020204030204" pitchFamily="34" charset="0"/>
                <a:cs typeface="Times New Roman" panose="02020603050405020304" pitchFamily="18" charset="0"/>
              </a:rPr>
              <a:t>according to the clues provided by the word’s context. We are provided a data of 270+ words taken from the data source of the book for the context as paragraphs and the dictionary source is Miriam webster</a:t>
            </a:r>
          </a:p>
          <a:p>
            <a:endParaRPr lang="en-IN" dirty="0"/>
          </a:p>
        </p:txBody>
      </p:sp>
      <p:sp>
        <p:nvSpPr>
          <p:cNvPr id="4" name="Slide Number Placeholder 3"/>
          <p:cNvSpPr>
            <a:spLocks noGrp="1"/>
          </p:cNvSpPr>
          <p:nvPr>
            <p:ph type="sldNum" sz="quarter" idx="5"/>
          </p:nvPr>
        </p:nvSpPr>
        <p:spPr/>
        <p:txBody>
          <a:bodyPr/>
          <a:lstStyle/>
          <a:p>
            <a:fld id="{5E99C1B2-D886-4A78-8AC7-2C59A6D70308}" type="slidenum">
              <a:rPr lang="en-IN" smtClean="0"/>
              <a:t>4</a:t>
            </a:fld>
            <a:endParaRPr lang="en-IN"/>
          </a:p>
        </p:txBody>
      </p:sp>
    </p:spTree>
    <p:extLst>
      <p:ext uri="{BB962C8B-B14F-4D97-AF65-F5344CB8AC3E}">
        <p14:creationId xmlns:p14="http://schemas.microsoft.com/office/powerpoint/2010/main" val="4054956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Several approaches and tools have been developed for the purpose </a:t>
            </a:r>
            <a:endParaRPr lang="en-IN" dirty="0"/>
          </a:p>
        </p:txBody>
      </p:sp>
      <p:sp>
        <p:nvSpPr>
          <p:cNvPr id="4" name="Slide Number Placeholder 3"/>
          <p:cNvSpPr>
            <a:spLocks noGrp="1"/>
          </p:cNvSpPr>
          <p:nvPr>
            <p:ph type="sldNum" sz="quarter" idx="5"/>
          </p:nvPr>
        </p:nvSpPr>
        <p:spPr/>
        <p:txBody>
          <a:bodyPr/>
          <a:lstStyle/>
          <a:p>
            <a:fld id="{5E99C1B2-D886-4A78-8AC7-2C59A6D70308}" type="slidenum">
              <a:rPr lang="en-IN" smtClean="0"/>
              <a:t>5</a:t>
            </a:fld>
            <a:endParaRPr lang="en-IN"/>
          </a:p>
        </p:txBody>
      </p:sp>
    </p:spTree>
    <p:extLst>
      <p:ext uri="{BB962C8B-B14F-4D97-AF65-F5344CB8AC3E}">
        <p14:creationId xmlns:p14="http://schemas.microsoft.com/office/powerpoint/2010/main" val="10774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dirty="0" err="1"/>
              <a:t>Tfidf</a:t>
            </a:r>
            <a:r>
              <a:rPr lang="en-IN" dirty="0"/>
              <a:t> </a:t>
            </a:r>
            <a:r>
              <a:rPr lang="en-IN" sz="1800" b="0" i="0" u="none" strike="noStrike" baseline="0" dirty="0">
                <a:solidFill>
                  <a:srgbClr val="000000"/>
                </a:solidFill>
                <a:latin typeface="Calibri" panose="020F0502020204030204" pitchFamily="34" charset="0"/>
              </a:rPr>
              <a:t>is </a:t>
            </a:r>
            <a:r>
              <a:rPr lang="en-US" sz="1800" b="0" i="0" u="none" strike="noStrike" baseline="0" dirty="0">
                <a:solidFill>
                  <a:srgbClr val="000000"/>
                </a:solidFill>
                <a:latin typeface="Calibri" panose="020F0502020204030204" pitchFamily="34" charset="0"/>
              </a:rPr>
              <a:t>based on the importance of words both inputs commonly share </a:t>
            </a:r>
            <a:r>
              <a:rPr lang="en-US" sz="1800" b="0" i="0" u="none" strike="noStrike" baseline="0" dirty="0" err="1">
                <a:solidFill>
                  <a:srgbClr val="000000"/>
                </a:solidFill>
                <a:latin typeface="Calibri" panose="020F0502020204030204" pitchFamily="34" charset="0"/>
              </a:rPr>
              <a:t>ie</a:t>
            </a:r>
            <a:r>
              <a:rPr lang="en-US" sz="1800" b="0" i="0" u="none" strike="noStrike" baseline="0" dirty="0">
                <a:solidFill>
                  <a:srgbClr val="000000"/>
                </a:solidFill>
                <a:latin typeface="Calibri" panose="020F0502020204030204" pitchFamily="34" charset="0"/>
              </a:rPr>
              <a:t> </a:t>
            </a:r>
            <a:r>
              <a:rPr lang="en-IN" sz="1800" b="0" i="0" u="none" strike="noStrike" baseline="0" dirty="0">
                <a:solidFill>
                  <a:srgbClr val="000000"/>
                </a:solidFill>
                <a:latin typeface="Calibri" panose="020F0502020204030204" pitchFamily="34" charset="0"/>
              </a:rPr>
              <a:t>the </a:t>
            </a:r>
            <a:r>
              <a:rPr lang="en-US" sz="1800" b="0" i="0" u="none" strike="noStrike" baseline="0" dirty="0">
                <a:solidFill>
                  <a:srgbClr val="000000"/>
                </a:solidFill>
                <a:latin typeface="Calibri" panose="020F0502020204030204" pitchFamily="34" charset="0"/>
              </a:rPr>
              <a:t>frequency of occurrence of shared words (between A and Bi). A and each Bi are mapped as a point in a multi-dimensional space where the number of dimensions is equal to the number of unique words. Similarity or distance are taken as measures to evaluate the overlap.</a:t>
            </a:r>
          </a:p>
          <a:p>
            <a:pPr algn="l"/>
            <a:endParaRPr lang="en-US" sz="1800" b="0" i="0" u="none" strike="noStrike" baseline="0" dirty="0">
              <a:solidFill>
                <a:srgbClr val="000000"/>
              </a:solidFill>
              <a:latin typeface="Calibri" panose="020F0502020204030204" pitchFamily="34" charset="0"/>
            </a:endParaRPr>
          </a:p>
          <a:p>
            <a:pPr algn="l"/>
            <a:r>
              <a:rPr lang="en-US" sz="1800" b="0" i="0" u="none" strike="noStrike" baseline="0" dirty="0">
                <a:solidFill>
                  <a:srgbClr val="000000"/>
                </a:solidFill>
                <a:latin typeface="Calibri" panose="020F0502020204030204" pitchFamily="34" charset="0"/>
              </a:rPr>
              <a:t>Semantic Similarity is a more advanced approach to compare A and Bi based on how similar the words are. To do this, 3 pre trained word embeddings were employed that are Word2Vec, </a:t>
            </a:r>
            <a:r>
              <a:rPr lang="en-US" sz="1800" b="0" i="0" u="none" strike="noStrike" baseline="0" dirty="0" err="1">
                <a:solidFill>
                  <a:srgbClr val="000000"/>
                </a:solidFill>
                <a:latin typeface="Calibri" panose="020F0502020204030204" pitchFamily="34" charset="0"/>
              </a:rPr>
              <a:t>GloVe</a:t>
            </a:r>
            <a:r>
              <a:rPr lang="en-US" sz="1800" b="0" i="0" u="none" strike="noStrike" baseline="0" dirty="0">
                <a:solidFill>
                  <a:srgbClr val="000000"/>
                </a:solidFill>
                <a:latin typeface="Calibri" panose="020F0502020204030204" pitchFamily="34" charset="0"/>
              </a:rPr>
              <a:t> and </a:t>
            </a:r>
            <a:r>
              <a:rPr lang="en-US" sz="1800" b="0" i="0" u="none" strike="noStrike" baseline="0" dirty="0" err="1">
                <a:solidFill>
                  <a:srgbClr val="000000"/>
                </a:solidFill>
                <a:latin typeface="Calibri" panose="020F0502020204030204" pitchFamily="34" charset="0"/>
              </a:rPr>
              <a:t>FastText</a:t>
            </a:r>
            <a:r>
              <a:rPr lang="en-US" sz="1800" b="0" i="0" u="none" strike="noStrike" baseline="0" dirty="0">
                <a:solidFill>
                  <a:srgbClr val="000000"/>
                </a:solidFill>
                <a:latin typeface="Calibri" panose="020F0502020204030204" pitchFamily="34" charset="0"/>
              </a:rPr>
              <a:t> to embed or map the words into a numerical vectors where the words that occur together more often are spaced closer to each other in space. </a:t>
            </a:r>
          </a:p>
          <a:p>
            <a:endParaRPr lang="en-IN" dirty="0"/>
          </a:p>
        </p:txBody>
      </p:sp>
      <p:sp>
        <p:nvSpPr>
          <p:cNvPr id="4" name="Slide Number Placeholder 3"/>
          <p:cNvSpPr>
            <a:spLocks noGrp="1"/>
          </p:cNvSpPr>
          <p:nvPr>
            <p:ph type="sldNum" sz="quarter" idx="5"/>
          </p:nvPr>
        </p:nvSpPr>
        <p:spPr/>
        <p:txBody>
          <a:bodyPr/>
          <a:lstStyle/>
          <a:p>
            <a:fld id="{5E99C1B2-D886-4A78-8AC7-2C59A6D70308}" type="slidenum">
              <a:rPr lang="en-IN" smtClean="0"/>
              <a:t>7</a:t>
            </a:fld>
            <a:endParaRPr lang="en-IN"/>
          </a:p>
        </p:txBody>
      </p:sp>
    </p:spTree>
    <p:extLst>
      <p:ext uri="{BB962C8B-B14F-4D97-AF65-F5344CB8AC3E}">
        <p14:creationId xmlns:p14="http://schemas.microsoft.com/office/powerpoint/2010/main" val="66375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dirty="0" err="1"/>
              <a:t>Tfidf</a:t>
            </a:r>
            <a:r>
              <a:rPr lang="en-IN" dirty="0"/>
              <a:t> </a:t>
            </a:r>
            <a:r>
              <a:rPr lang="en-IN" sz="1800" b="0" i="0" u="none" strike="noStrike" baseline="0" dirty="0">
                <a:solidFill>
                  <a:srgbClr val="000000"/>
                </a:solidFill>
                <a:latin typeface="Calibri" panose="020F0502020204030204" pitchFamily="34" charset="0"/>
              </a:rPr>
              <a:t>is </a:t>
            </a:r>
            <a:r>
              <a:rPr lang="en-US" sz="1800" b="0" i="0" u="none" strike="noStrike" baseline="0" dirty="0">
                <a:solidFill>
                  <a:srgbClr val="000000"/>
                </a:solidFill>
                <a:latin typeface="Calibri" panose="020F0502020204030204" pitchFamily="34" charset="0"/>
              </a:rPr>
              <a:t>based on the importance of words both inputs commonly share </a:t>
            </a:r>
            <a:r>
              <a:rPr lang="en-US" sz="1800" b="0" i="0" u="none" strike="noStrike" baseline="0" dirty="0" err="1">
                <a:solidFill>
                  <a:srgbClr val="000000"/>
                </a:solidFill>
                <a:latin typeface="Calibri" panose="020F0502020204030204" pitchFamily="34" charset="0"/>
              </a:rPr>
              <a:t>ie</a:t>
            </a:r>
            <a:r>
              <a:rPr lang="en-US" sz="1800" b="0" i="0" u="none" strike="noStrike" baseline="0" dirty="0">
                <a:solidFill>
                  <a:srgbClr val="000000"/>
                </a:solidFill>
                <a:latin typeface="Calibri" panose="020F0502020204030204" pitchFamily="34" charset="0"/>
              </a:rPr>
              <a:t> </a:t>
            </a:r>
            <a:r>
              <a:rPr lang="en-IN" sz="1800" b="0" i="0" u="none" strike="noStrike" baseline="0" dirty="0">
                <a:solidFill>
                  <a:srgbClr val="000000"/>
                </a:solidFill>
                <a:latin typeface="Calibri" panose="020F0502020204030204" pitchFamily="34" charset="0"/>
              </a:rPr>
              <a:t>the </a:t>
            </a:r>
            <a:r>
              <a:rPr lang="en-US" sz="1800" b="0" i="0" u="none" strike="noStrike" baseline="0" dirty="0">
                <a:solidFill>
                  <a:srgbClr val="000000"/>
                </a:solidFill>
                <a:latin typeface="Calibri" panose="020F0502020204030204" pitchFamily="34" charset="0"/>
              </a:rPr>
              <a:t>frequency of occurrence of shared words (between A and Bi). A and each Bi are mapped as a point in a multi-dimensional space where the number of dimensions is equal to the number of unique words. Similarity or distance are taken as measures to evaluate the overlap. If </a:t>
            </a:r>
          </a:p>
          <a:p>
            <a:pPr algn="l"/>
            <a:endParaRPr lang="en-US" sz="1800" b="0" i="0" u="none" strike="noStrike" baseline="0" dirty="0">
              <a:solidFill>
                <a:srgbClr val="000000"/>
              </a:solidFill>
              <a:latin typeface="Calibri" panose="020F0502020204030204" pitchFamily="34" charset="0"/>
            </a:endParaRPr>
          </a:p>
          <a:p>
            <a:endParaRPr lang="en-IN" dirty="0"/>
          </a:p>
        </p:txBody>
      </p:sp>
      <p:sp>
        <p:nvSpPr>
          <p:cNvPr id="4" name="Slide Number Placeholder 3"/>
          <p:cNvSpPr>
            <a:spLocks noGrp="1"/>
          </p:cNvSpPr>
          <p:nvPr>
            <p:ph type="sldNum" sz="quarter" idx="5"/>
          </p:nvPr>
        </p:nvSpPr>
        <p:spPr/>
        <p:txBody>
          <a:bodyPr/>
          <a:lstStyle/>
          <a:p>
            <a:fld id="{5E99C1B2-D886-4A78-8AC7-2C59A6D70308}" type="slidenum">
              <a:rPr lang="en-IN" smtClean="0"/>
              <a:t>8</a:t>
            </a:fld>
            <a:endParaRPr lang="en-IN"/>
          </a:p>
        </p:txBody>
      </p:sp>
    </p:spTree>
    <p:extLst>
      <p:ext uri="{BB962C8B-B14F-4D97-AF65-F5344CB8AC3E}">
        <p14:creationId xmlns:p14="http://schemas.microsoft.com/office/powerpoint/2010/main" val="293855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alibri" panose="020F0502020204030204" pitchFamily="34" charset="0"/>
              </a:rPr>
              <a:t>Semantic Similarity is a more advanced approach to compare A and Bi based on how similar the words are. To do this, 3 pre trained word embeddings were employed that are Word2Vec, </a:t>
            </a:r>
            <a:r>
              <a:rPr lang="en-US" sz="1800" b="0" i="0" u="none" strike="noStrike" baseline="0" dirty="0" err="1">
                <a:solidFill>
                  <a:srgbClr val="000000"/>
                </a:solidFill>
                <a:latin typeface="Calibri" panose="020F0502020204030204" pitchFamily="34" charset="0"/>
              </a:rPr>
              <a:t>GloVe</a:t>
            </a:r>
            <a:r>
              <a:rPr lang="en-US" sz="1800" b="0" i="0" u="none" strike="noStrike" baseline="0" dirty="0">
                <a:solidFill>
                  <a:srgbClr val="000000"/>
                </a:solidFill>
                <a:latin typeface="Calibri" panose="020F0502020204030204" pitchFamily="34" charset="0"/>
              </a:rPr>
              <a:t> and </a:t>
            </a:r>
            <a:r>
              <a:rPr lang="en-US" sz="1800" b="0" i="0" u="none" strike="noStrike" baseline="0" dirty="0" err="1">
                <a:solidFill>
                  <a:srgbClr val="000000"/>
                </a:solidFill>
                <a:latin typeface="Calibri" panose="020F0502020204030204" pitchFamily="34" charset="0"/>
              </a:rPr>
              <a:t>FastText</a:t>
            </a:r>
            <a:r>
              <a:rPr lang="en-US" sz="1800" b="0" i="0" u="none" strike="noStrike" baseline="0" dirty="0">
                <a:solidFill>
                  <a:srgbClr val="000000"/>
                </a:solidFill>
                <a:latin typeface="Calibri" panose="020F0502020204030204" pitchFamily="34" charset="0"/>
              </a:rPr>
              <a:t> to embed or map the words into a numerical vectors where the words that occur together more often are spaced closer to each other in space. </a:t>
            </a:r>
          </a:p>
          <a:p>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So we saw cosine similarity and another metric was used as soft that measures between A and each of Bi (unlike cosine similarity which returns 0 for vectors with no overlapping terms). The soft cosine similarity considers word similarity as well. </a:t>
            </a:r>
          </a:p>
          <a:p>
            <a:r>
              <a:rPr lang="en-US" b="0" i="0" dirty="0">
                <a:solidFill>
                  <a:srgbClr val="202124"/>
                </a:solidFill>
                <a:effectLst/>
                <a:latin typeface="Roboto"/>
              </a:rPr>
              <a:t>The difference is that </a:t>
            </a:r>
            <a:r>
              <a:rPr lang="en-US" b="1" i="0" dirty="0">
                <a:solidFill>
                  <a:srgbClr val="202124"/>
                </a:solidFill>
                <a:effectLst/>
                <a:latin typeface="Roboto"/>
              </a:rPr>
              <a:t>cosine similarity</a:t>
            </a:r>
            <a:r>
              <a:rPr lang="en-US" b="0" i="0" dirty="0">
                <a:solidFill>
                  <a:srgbClr val="202124"/>
                </a:solidFill>
                <a:effectLst/>
                <a:latin typeface="Roboto"/>
              </a:rPr>
              <a:t> considers the vector space model (VSM) features as independent or completely different, while the </a:t>
            </a:r>
            <a:r>
              <a:rPr lang="en-US" b="1" i="0" dirty="0">
                <a:solidFill>
                  <a:srgbClr val="202124"/>
                </a:solidFill>
                <a:effectLst/>
                <a:latin typeface="Roboto"/>
              </a:rPr>
              <a:t>soft cosine</a:t>
            </a:r>
            <a:r>
              <a:rPr lang="en-US" b="0" i="0" dirty="0">
                <a:solidFill>
                  <a:srgbClr val="202124"/>
                </a:solidFill>
                <a:effectLst/>
                <a:latin typeface="Roboto"/>
              </a:rPr>
              <a:t> measure considers the </a:t>
            </a:r>
            <a:r>
              <a:rPr lang="en-US" b="1" i="0" dirty="0">
                <a:solidFill>
                  <a:srgbClr val="202124"/>
                </a:solidFill>
                <a:effectLst/>
                <a:latin typeface="Roboto"/>
              </a:rPr>
              <a:t>similarity of</a:t>
            </a:r>
            <a:r>
              <a:rPr lang="en-US" b="0" i="0" dirty="0">
                <a:solidFill>
                  <a:srgbClr val="202124"/>
                </a:solidFill>
                <a:effectLst/>
                <a:latin typeface="Roboto"/>
              </a:rPr>
              <a:t> features in VSM,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Calibri" panose="020F0502020204030204" pitchFamily="34" charset="0"/>
              </a:rPr>
              <a:t>So through these word embeddings, it maps the word into numerical vector where words that occur together more often are near each other in space. And then a similarity matrix is created containing similarity between each pair of words that is weighted using term frequency. On this finally the soft cosine similarity is calculated</a:t>
            </a:r>
          </a:p>
          <a:p>
            <a:endParaRPr lang="en-IN" dirty="0"/>
          </a:p>
        </p:txBody>
      </p:sp>
      <p:sp>
        <p:nvSpPr>
          <p:cNvPr id="4" name="Slide Number Placeholder 3"/>
          <p:cNvSpPr>
            <a:spLocks noGrp="1"/>
          </p:cNvSpPr>
          <p:nvPr>
            <p:ph type="sldNum" sz="quarter" idx="5"/>
          </p:nvPr>
        </p:nvSpPr>
        <p:spPr/>
        <p:txBody>
          <a:bodyPr/>
          <a:lstStyle/>
          <a:p>
            <a:fld id="{5E99C1B2-D886-4A78-8AC7-2C59A6D70308}" type="slidenum">
              <a:rPr lang="en-IN" smtClean="0"/>
              <a:t>9</a:t>
            </a:fld>
            <a:endParaRPr lang="en-IN"/>
          </a:p>
        </p:txBody>
      </p:sp>
    </p:spTree>
    <p:extLst>
      <p:ext uri="{BB962C8B-B14F-4D97-AF65-F5344CB8AC3E}">
        <p14:creationId xmlns:p14="http://schemas.microsoft.com/office/powerpoint/2010/main" val="1942758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99C1B2-D886-4A78-8AC7-2C59A6D70308}" type="slidenum">
              <a:rPr lang="en-IN" smtClean="0"/>
              <a:t>10</a:t>
            </a:fld>
            <a:endParaRPr lang="en-IN"/>
          </a:p>
        </p:txBody>
      </p:sp>
    </p:spTree>
    <p:extLst>
      <p:ext uri="{BB962C8B-B14F-4D97-AF65-F5344CB8AC3E}">
        <p14:creationId xmlns:p14="http://schemas.microsoft.com/office/powerpoint/2010/main" val="4100270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29CCE8-451B-A94E-B655-4A2BB3BE31A0}" type="slidenum">
              <a:rPr lang="en-US" smtClean="0"/>
              <a:t>11</a:t>
            </a:fld>
            <a:endParaRPr lang="en-US"/>
          </a:p>
        </p:txBody>
      </p:sp>
    </p:spTree>
    <p:extLst>
      <p:ext uri="{BB962C8B-B14F-4D97-AF65-F5344CB8AC3E}">
        <p14:creationId xmlns:p14="http://schemas.microsoft.com/office/powerpoint/2010/main" val="3902744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7588C458-AC4A-9A4E-B83B-10101FAA8183}" type="datetime1">
              <a:rPr lang="en-US" smtClean="0"/>
              <a:t>12/21/20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80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B68A2A02-1ADD-0D49-B0EC-73C10F174589}" type="datetime1">
              <a:rPr lang="en-US" smtClean="0"/>
              <a:t>12/21/20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50468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E543181-BED9-924B-B96B-E641CC11562C}" type="datetime1">
              <a:rPr lang="en-US" smtClean="0"/>
              <a:t>12/21/20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95228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sp>
        <p:nvSpPr>
          <p:cNvPr id="37" name="Google Shape;37;p95"/>
          <p:cNvSpPr txBox="1">
            <a:spLocks noGrp="1"/>
          </p:cNvSpPr>
          <p:nvPr>
            <p:ph type="title"/>
          </p:nvPr>
        </p:nvSpPr>
        <p:spPr>
          <a:xfrm>
            <a:off x="415600" y="546667"/>
            <a:ext cx="11360800" cy="810400"/>
          </a:xfrm>
          <a:prstGeom prst="rect">
            <a:avLst/>
          </a:prstGeom>
          <a:noFill/>
          <a:ln>
            <a:noFill/>
          </a:ln>
        </p:spPr>
        <p:txBody>
          <a:bodyPr spcFirstLastPara="1" wrap="square" lIns="91425" tIns="91425" rIns="91425" bIns="91425" anchor="t" anchorCtr="0">
            <a:noAutofit/>
          </a:bodyPr>
          <a:lstStyle>
            <a:lvl1pPr lvl="0" algn="l">
              <a:spcBef>
                <a:spcPts val="0"/>
              </a:spcBef>
              <a:spcAft>
                <a:spcPts val="0"/>
              </a:spcAft>
              <a:buClr>
                <a:schemeClr val="dk2"/>
              </a:buClr>
              <a:buSzPts val="3000"/>
              <a:buFont typeface="Calibri"/>
              <a:buNone/>
              <a:defRPr/>
            </a:lvl1pPr>
            <a:lvl2pPr lvl="1" algn="ctr">
              <a:spcBef>
                <a:spcPts val="0"/>
              </a:spcBef>
              <a:spcAft>
                <a:spcPts val="0"/>
              </a:spcAft>
              <a:buClr>
                <a:schemeClr val="dk2"/>
              </a:buClr>
              <a:buSzPts val="3000"/>
              <a:buFont typeface="Arial"/>
              <a:buNone/>
              <a:defRPr/>
            </a:lvl2pPr>
            <a:lvl3pPr lvl="2" algn="ctr">
              <a:spcBef>
                <a:spcPts val="0"/>
              </a:spcBef>
              <a:spcAft>
                <a:spcPts val="0"/>
              </a:spcAft>
              <a:buClr>
                <a:schemeClr val="dk2"/>
              </a:buClr>
              <a:buSzPts val="3000"/>
              <a:buFont typeface="Arial"/>
              <a:buNone/>
              <a:defRPr/>
            </a:lvl3pPr>
            <a:lvl4pPr lvl="3" algn="ctr">
              <a:spcBef>
                <a:spcPts val="0"/>
              </a:spcBef>
              <a:spcAft>
                <a:spcPts val="0"/>
              </a:spcAft>
              <a:buClr>
                <a:schemeClr val="dk2"/>
              </a:buClr>
              <a:buSzPts val="3000"/>
              <a:buFont typeface="Arial"/>
              <a:buNone/>
              <a:defRPr/>
            </a:lvl4pPr>
            <a:lvl5pPr lvl="4" algn="ctr">
              <a:spcBef>
                <a:spcPts val="0"/>
              </a:spcBef>
              <a:spcAft>
                <a:spcPts val="0"/>
              </a:spcAft>
              <a:buClr>
                <a:schemeClr val="dk2"/>
              </a:buClr>
              <a:buSzPts val="3000"/>
              <a:buFont typeface="Arial"/>
              <a:buNone/>
              <a:defRPr/>
            </a:lvl5pPr>
            <a:lvl6pPr lvl="5" algn="ctr">
              <a:spcBef>
                <a:spcPts val="0"/>
              </a:spcBef>
              <a:spcAft>
                <a:spcPts val="0"/>
              </a:spcAft>
              <a:buClr>
                <a:schemeClr val="dk2"/>
              </a:buClr>
              <a:buSzPts val="3000"/>
              <a:buFont typeface="Arial"/>
              <a:buNone/>
              <a:defRPr/>
            </a:lvl6pPr>
            <a:lvl7pPr lvl="6" algn="ctr">
              <a:spcBef>
                <a:spcPts val="0"/>
              </a:spcBef>
              <a:spcAft>
                <a:spcPts val="0"/>
              </a:spcAft>
              <a:buClr>
                <a:schemeClr val="dk2"/>
              </a:buClr>
              <a:buSzPts val="3000"/>
              <a:buFont typeface="Arial"/>
              <a:buNone/>
              <a:defRPr/>
            </a:lvl7pPr>
            <a:lvl8pPr lvl="7" algn="ctr">
              <a:spcBef>
                <a:spcPts val="0"/>
              </a:spcBef>
              <a:spcAft>
                <a:spcPts val="0"/>
              </a:spcAft>
              <a:buClr>
                <a:schemeClr val="dk2"/>
              </a:buClr>
              <a:buSzPts val="3000"/>
              <a:buFont typeface="Arial"/>
              <a:buNone/>
              <a:defRPr/>
            </a:lvl8pPr>
            <a:lvl9pPr lvl="8" algn="ctr">
              <a:spcBef>
                <a:spcPts val="0"/>
              </a:spcBef>
              <a:spcAft>
                <a:spcPts val="0"/>
              </a:spcAft>
              <a:buClr>
                <a:schemeClr val="dk2"/>
              </a:buClr>
              <a:buSzPts val="3000"/>
              <a:buFont typeface="Arial"/>
              <a:buNone/>
              <a:defRPr/>
            </a:lvl9pPr>
          </a:lstStyle>
          <a:p>
            <a:endParaRPr/>
          </a:p>
        </p:txBody>
      </p:sp>
      <p:sp>
        <p:nvSpPr>
          <p:cNvPr id="38" name="Google Shape;38;p95"/>
          <p:cNvSpPr txBox="1">
            <a:spLocks noGrp="1"/>
          </p:cNvSpPr>
          <p:nvPr>
            <p:ph type="body" idx="1"/>
          </p:nvPr>
        </p:nvSpPr>
        <p:spPr>
          <a:xfrm>
            <a:off x="415600" y="1639967"/>
            <a:ext cx="5333200" cy="4452000"/>
          </a:xfrm>
          <a:prstGeom prst="rect">
            <a:avLst/>
          </a:prstGeom>
          <a:noFill/>
          <a:ln>
            <a:noFill/>
          </a:ln>
        </p:spPr>
        <p:txBody>
          <a:bodyPr spcFirstLastPara="1" wrap="square" lIns="91425" tIns="91425" rIns="91425" bIns="91425" anchor="t" anchorCtr="0">
            <a:noAutofit/>
          </a:bodyPr>
          <a:lstStyle>
            <a:lvl1pPr marL="457200" lvl="0" indent="-317500" algn="l">
              <a:spcBef>
                <a:spcPts val="0"/>
              </a:spcBef>
              <a:spcAft>
                <a:spcPts val="0"/>
              </a:spcAft>
              <a:buSzPts val="1400"/>
              <a:buChar char="●"/>
              <a:defRPr sz="1867"/>
            </a:lvl1pPr>
            <a:lvl2pPr marL="914400" lvl="1" indent="-304800" algn="l">
              <a:spcBef>
                <a:spcPts val="2133"/>
              </a:spcBef>
              <a:spcAft>
                <a:spcPts val="0"/>
              </a:spcAft>
              <a:buSzPts val="1200"/>
              <a:buChar char="○"/>
              <a:defRPr sz="1600"/>
            </a:lvl2pPr>
            <a:lvl3pPr marL="1371600" lvl="2" indent="-304800" algn="l">
              <a:spcBef>
                <a:spcPts val="2133"/>
              </a:spcBef>
              <a:spcAft>
                <a:spcPts val="0"/>
              </a:spcAft>
              <a:buSzPts val="1200"/>
              <a:buChar char="■"/>
              <a:defRPr sz="1600"/>
            </a:lvl3pPr>
            <a:lvl4pPr marL="1828800" lvl="3" indent="-304800" algn="l">
              <a:spcBef>
                <a:spcPts val="2133"/>
              </a:spcBef>
              <a:spcAft>
                <a:spcPts val="0"/>
              </a:spcAft>
              <a:buSzPts val="1200"/>
              <a:buChar char="●"/>
              <a:defRPr sz="1600"/>
            </a:lvl4pPr>
            <a:lvl5pPr marL="2286000" lvl="4" indent="-304800" algn="l">
              <a:spcBef>
                <a:spcPts val="2133"/>
              </a:spcBef>
              <a:spcAft>
                <a:spcPts val="0"/>
              </a:spcAft>
              <a:buSzPts val="1200"/>
              <a:buChar char="○"/>
              <a:defRPr sz="1600"/>
            </a:lvl5pPr>
            <a:lvl6pPr marL="2743200" lvl="5" indent="-304800" algn="l">
              <a:spcBef>
                <a:spcPts val="2133"/>
              </a:spcBef>
              <a:spcAft>
                <a:spcPts val="0"/>
              </a:spcAft>
              <a:buSzPts val="1200"/>
              <a:buChar char="■"/>
              <a:defRPr sz="1600"/>
            </a:lvl6pPr>
            <a:lvl7pPr marL="3200400" lvl="6" indent="-304800" algn="l">
              <a:spcBef>
                <a:spcPts val="2133"/>
              </a:spcBef>
              <a:spcAft>
                <a:spcPts val="0"/>
              </a:spcAft>
              <a:buSzPts val="1200"/>
              <a:buChar char="●"/>
              <a:defRPr sz="1600"/>
            </a:lvl7pPr>
            <a:lvl8pPr marL="3657600" lvl="7" indent="-304800" algn="l">
              <a:spcBef>
                <a:spcPts val="2133"/>
              </a:spcBef>
              <a:spcAft>
                <a:spcPts val="0"/>
              </a:spcAft>
              <a:buSzPts val="1200"/>
              <a:buChar char="○"/>
              <a:defRPr sz="1600"/>
            </a:lvl8pPr>
            <a:lvl9pPr marL="4114800" lvl="8" indent="-304800" algn="l">
              <a:spcBef>
                <a:spcPts val="2133"/>
              </a:spcBef>
              <a:spcAft>
                <a:spcPts val="2133"/>
              </a:spcAft>
              <a:buSzPts val="1200"/>
              <a:buChar char="■"/>
              <a:defRPr sz="1600"/>
            </a:lvl9pPr>
          </a:lstStyle>
          <a:p>
            <a:endParaRPr/>
          </a:p>
        </p:txBody>
      </p:sp>
      <p:sp>
        <p:nvSpPr>
          <p:cNvPr id="39" name="Google Shape;39;p95"/>
          <p:cNvSpPr txBox="1">
            <a:spLocks noGrp="1"/>
          </p:cNvSpPr>
          <p:nvPr>
            <p:ph type="body" idx="2"/>
          </p:nvPr>
        </p:nvSpPr>
        <p:spPr>
          <a:xfrm>
            <a:off x="6443200" y="1639967"/>
            <a:ext cx="5333200" cy="4452000"/>
          </a:xfrm>
          <a:prstGeom prst="rect">
            <a:avLst/>
          </a:prstGeom>
          <a:noFill/>
          <a:ln>
            <a:noFill/>
          </a:ln>
        </p:spPr>
        <p:txBody>
          <a:bodyPr spcFirstLastPara="1" wrap="square" lIns="91425" tIns="91425" rIns="91425" bIns="91425" anchor="t" anchorCtr="0">
            <a:noAutofit/>
          </a:bodyPr>
          <a:lstStyle>
            <a:lvl1pPr marL="457200" lvl="0" indent="-317500" algn="l">
              <a:spcBef>
                <a:spcPts val="0"/>
              </a:spcBef>
              <a:spcAft>
                <a:spcPts val="0"/>
              </a:spcAft>
              <a:buSzPts val="1400"/>
              <a:buChar char="●"/>
              <a:defRPr sz="1867"/>
            </a:lvl1pPr>
            <a:lvl2pPr marL="914400" lvl="1" indent="-304800" algn="l">
              <a:spcBef>
                <a:spcPts val="2133"/>
              </a:spcBef>
              <a:spcAft>
                <a:spcPts val="0"/>
              </a:spcAft>
              <a:buSzPts val="1200"/>
              <a:buChar char="○"/>
              <a:defRPr sz="1600"/>
            </a:lvl2pPr>
            <a:lvl3pPr marL="1371600" lvl="2" indent="-304800" algn="l">
              <a:spcBef>
                <a:spcPts val="2133"/>
              </a:spcBef>
              <a:spcAft>
                <a:spcPts val="0"/>
              </a:spcAft>
              <a:buSzPts val="1200"/>
              <a:buChar char="■"/>
              <a:defRPr sz="1600"/>
            </a:lvl3pPr>
            <a:lvl4pPr marL="1828800" lvl="3" indent="-304800" algn="l">
              <a:spcBef>
                <a:spcPts val="2133"/>
              </a:spcBef>
              <a:spcAft>
                <a:spcPts val="0"/>
              </a:spcAft>
              <a:buSzPts val="1200"/>
              <a:buChar char="●"/>
              <a:defRPr sz="1600"/>
            </a:lvl4pPr>
            <a:lvl5pPr marL="2286000" lvl="4" indent="-304800" algn="l">
              <a:spcBef>
                <a:spcPts val="2133"/>
              </a:spcBef>
              <a:spcAft>
                <a:spcPts val="0"/>
              </a:spcAft>
              <a:buSzPts val="1200"/>
              <a:buChar char="○"/>
              <a:defRPr sz="1600"/>
            </a:lvl5pPr>
            <a:lvl6pPr marL="2743200" lvl="5" indent="-304800" algn="l">
              <a:spcBef>
                <a:spcPts val="2133"/>
              </a:spcBef>
              <a:spcAft>
                <a:spcPts val="0"/>
              </a:spcAft>
              <a:buSzPts val="1200"/>
              <a:buChar char="■"/>
              <a:defRPr sz="1600"/>
            </a:lvl6pPr>
            <a:lvl7pPr marL="3200400" lvl="6" indent="-304800" algn="l">
              <a:spcBef>
                <a:spcPts val="2133"/>
              </a:spcBef>
              <a:spcAft>
                <a:spcPts val="0"/>
              </a:spcAft>
              <a:buSzPts val="1200"/>
              <a:buChar char="●"/>
              <a:defRPr sz="1600"/>
            </a:lvl7pPr>
            <a:lvl8pPr marL="3657600" lvl="7" indent="-304800" algn="l">
              <a:spcBef>
                <a:spcPts val="2133"/>
              </a:spcBef>
              <a:spcAft>
                <a:spcPts val="0"/>
              </a:spcAft>
              <a:buSzPts val="1200"/>
              <a:buChar char="○"/>
              <a:defRPr sz="1600"/>
            </a:lvl8pPr>
            <a:lvl9pPr marL="4114800" lvl="8" indent="-304800" algn="l">
              <a:spcBef>
                <a:spcPts val="2133"/>
              </a:spcBef>
              <a:spcAft>
                <a:spcPts val="2133"/>
              </a:spcAft>
              <a:buSzPts val="1200"/>
              <a:buChar char="■"/>
              <a:defRPr sz="1600"/>
            </a:lvl9pPr>
          </a:lstStyle>
          <a:p>
            <a:endParaRPr/>
          </a:p>
        </p:txBody>
      </p:sp>
      <p:sp>
        <p:nvSpPr>
          <p:cNvPr id="40" name="Google Shape;40;p95"/>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500"/>
              <a:buNone/>
              <a:defRPr sz="15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500"/>
              <a:buNone/>
              <a:defRPr sz="15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500"/>
              <a:buNone/>
              <a:defRPr sz="15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500"/>
              <a:buNone/>
              <a:defRPr sz="15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500"/>
              <a:buNone/>
              <a:defRPr sz="15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500"/>
              <a:buNone/>
              <a:defRPr sz="15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500"/>
              <a:buNone/>
              <a:defRPr sz="15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500"/>
              <a:buNone/>
              <a:defRPr sz="15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500"/>
              <a:buNone/>
              <a:defRPr sz="15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08791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E99B34F7-353B-BF46-9002-6661CE3ACEA8}" type="datetime1">
              <a:rPr lang="en-US" smtClean="0"/>
              <a:t>12/21/20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67876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87341224-24FB-7E4B-8E08-B53648562D85}" type="datetime1">
              <a:rPr lang="en-US" smtClean="0"/>
              <a:t>12/21/20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4020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1DA1A3C-6512-394A-9A0D-BE63806852F5}" type="datetime1">
              <a:rPr lang="en-US" smtClean="0"/>
              <a:t>12/21/20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9764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DBF19A82-AEC8-2146-91E5-FEB09B59271B}" type="datetime1">
              <a:rPr lang="en-US" smtClean="0"/>
              <a:t>12/21/20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46022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2D53F795-4205-C24C-A262-06A9B98A5C5A}" type="datetime1">
              <a:rPr lang="en-US" smtClean="0"/>
              <a:t>12/21/20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11845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3C6E6140-BD71-C844-A6AA-0CC5317D8287}" type="datetime1">
              <a:rPr lang="en-US" smtClean="0"/>
              <a:t>12/21/20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6067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A69D72E2-47DD-1F43-B635-E0D836F500EB}" type="datetime1">
              <a:rPr lang="en-US" smtClean="0"/>
              <a:t>12/21/20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54917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68D370E2-1799-0042-8A82-EB9FD5E3A497}" type="datetime1">
              <a:rPr lang="en-US" smtClean="0"/>
              <a:t>12/21/20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9796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EB304-1F05-E943-BFA6-FB72BD0DF0EC}" type="datetime1">
              <a:rPr lang="en-US" smtClean="0"/>
              <a:t>12/21/20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1654334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towardsdatascience.com/understanding-bert-is-it-a-game-changer-in-nlp-7cca943cf3ad" TargetMode="External"/><Relationship Id="rId5" Type="http://schemas.openxmlformats.org/officeDocument/2006/relationships/hyperlink" Target="https://arxiv.org/pdf/1810.04805.pdf" TargetMode="Externa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pngall.com/thank-you-png"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thebluediamondgallery.com/handwriting/q/question.html" TargetMode="External"/><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arxiv.org/pdf/1908.07245.pdf" TargetMode="External"/><Relationship Id="rId3" Type="http://schemas.openxmlformats.org/officeDocument/2006/relationships/hyperlink" Target="https://www.linkedin.com/pulse/wordnet-word-sense-disambiguation-wsd-nltk-aswathi-nambiar" TargetMode="External"/><Relationship Id="rId7" Type="http://schemas.openxmlformats.org/officeDocument/2006/relationships/hyperlink" Target="https://github.com/RaRe-Technologies/gensim/blob/develop/docs/notebooks/soft_cosine_tutorial.ipynb" TargetMode="External"/><Relationship Id="rId2" Type="http://schemas.openxmlformats.org/officeDocument/2006/relationships/hyperlink" Target="http://www.scholarpedia.org/article/Word_sense_disambiguation#Dictionary-_and_knowledge-based_methods" TargetMode="External"/><Relationship Id="rId1" Type="http://schemas.openxmlformats.org/officeDocument/2006/relationships/slideLayout" Target="../slideLayouts/slideLayout2.xml"/><Relationship Id="rId6" Type="http://schemas.openxmlformats.org/officeDocument/2006/relationships/hyperlink" Target="https://medium.com/swlh/semantic-search-with-nlp-86084ca81247" TargetMode="External"/><Relationship Id="rId5" Type="http://schemas.openxmlformats.org/officeDocument/2006/relationships/hyperlink" Target="https://towardsdatascience.com/representing-text-in-natural-language-processing-1eead30e57d8" TargetMode="External"/><Relationship Id="rId10" Type="http://schemas.openxmlformats.org/officeDocument/2006/relationships/hyperlink" Target="https://github.com/google-research/bert" TargetMode="External"/><Relationship Id="rId4" Type="http://schemas.openxmlformats.org/officeDocument/2006/relationships/hyperlink" Target="https://www.lexalytics.com/lexablog/context-analysis-nlp" TargetMode="External"/><Relationship Id="rId9" Type="http://schemas.openxmlformats.org/officeDocument/2006/relationships/hyperlink" Target="https://docs.google.com/presentation/d/1fIhGikFPnb7G5kr58OvYC3GN4io7MznnM0aAgadvJfc/edit#slide=id.g5888218f39_50_673"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hyperlink" Target="https://www.liabelle.me/must-know-tips-and-tricks-for-kindle-paperwhite-newbies-part-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nsplash.com/s/photos/kindle?utm_source=unsplash&amp;utm_medium=referral&amp;utm_content=creditCopyText" TargetMode="External"/><Relationship Id="rId5" Type="http://schemas.openxmlformats.org/officeDocument/2006/relationships/hyperlink" Target="https://unsplash.com/@balazsketyi?utm_source=unsplash&amp;utm_medium=referral&amp;utm_content=creditCopyText" TargetMode="External"/><Relationship Id="rId4" Type="http://schemas.openxmlformats.org/officeDocument/2006/relationships/image" Target="../media/image15.png"/><Relationship Id="rId9" Type="http://schemas.openxmlformats.org/officeDocument/2006/relationships/hyperlink" Target="http://naviglinlp.blogspot.com/2016/04/lecture-7-word-sense-disambiguation-and.htm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diagramLayout" Target="../diagrams/layout3.xml"/><Relationship Id="rId7" Type="http://schemas.openxmlformats.org/officeDocument/2006/relationships/image" Target="../media/image2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hart" Target="../charts/chart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629D4-B6ED-4885-BAA4-77AB3BB152D5}"/>
              </a:ext>
            </a:extLst>
          </p:cNvPr>
          <p:cNvSpPr>
            <a:spLocks noGrp="1"/>
          </p:cNvSpPr>
          <p:nvPr>
            <p:ph type="ctrTitle"/>
          </p:nvPr>
        </p:nvSpPr>
        <p:spPr>
          <a:xfrm>
            <a:off x="477981" y="1122363"/>
            <a:ext cx="4023360" cy="3204134"/>
          </a:xfrm>
        </p:spPr>
        <p:txBody>
          <a:bodyPr anchor="b">
            <a:normAutofit/>
          </a:bodyPr>
          <a:lstStyle/>
          <a:p>
            <a:r>
              <a:rPr lang="en-US" sz="4000" dirty="0" err="1"/>
              <a:t>Koob</a:t>
            </a:r>
            <a:r>
              <a:rPr lang="en-US" sz="4000" dirty="0"/>
              <a:t> </a:t>
            </a:r>
            <a:r>
              <a:rPr lang="en-US" sz="4000" dirty="0" err="1"/>
              <a:t>ePub</a:t>
            </a:r>
            <a:r>
              <a:rPr lang="en-US" sz="4000" dirty="0"/>
              <a:t> Reader</a:t>
            </a:r>
            <a:br>
              <a:rPr lang="en-US" sz="4800" dirty="0"/>
            </a:br>
            <a:br>
              <a:rPr lang="en-US" sz="4800" dirty="0"/>
            </a:br>
            <a:r>
              <a:rPr lang="en-US" sz="2400" dirty="0"/>
              <a:t>Context-sensitive Lookup </a:t>
            </a:r>
            <a:br>
              <a:rPr lang="en-US" sz="4800" dirty="0"/>
            </a:br>
            <a:r>
              <a:rPr lang="en-US" sz="2200" dirty="0"/>
              <a:t>Word Sense Disambiguation</a:t>
            </a:r>
            <a:br>
              <a:rPr lang="en-US" sz="2200" dirty="0"/>
            </a:br>
            <a:endParaRPr lang="en-IN" sz="2200" dirty="0"/>
          </a:p>
        </p:txBody>
      </p:sp>
      <p:sp>
        <p:nvSpPr>
          <p:cNvPr id="3" name="Subtitle 2">
            <a:extLst>
              <a:ext uri="{FF2B5EF4-FFF2-40B4-BE49-F238E27FC236}">
                <a16:creationId xmlns:a16="http://schemas.microsoft.com/office/drawing/2014/main" id="{8760495B-DE79-477C-B07F-ECD62E73D703}"/>
              </a:ext>
            </a:extLst>
          </p:cNvPr>
          <p:cNvSpPr>
            <a:spLocks noGrp="1"/>
          </p:cNvSpPr>
          <p:nvPr>
            <p:ph type="subTitle" idx="1"/>
          </p:nvPr>
        </p:nvSpPr>
        <p:spPr>
          <a:xfrm>
            <a:off x="477981" y="4872922"/>
            <a:ext cx="3933306" cy="1782855"/>
          </a:xfrm>
        </p:spPr>
        <p:txBody>
          <a:bodyPr>
            <a:noAutofit/>
          </a:bodyPr>
          <a:lstStyle/>
          <a:p>
            <a:r>
              <a:rPr lang="en-US" sz="1800" dirty="0"/>
              <a:t>CSC 820</a:t>
            </a:r>
          </a:p>
          <a:p>
            <a:r>
              <a:rPr lang="en-US" sz="1800" dirty="0"/>
              <a:t>By:</a:t>
            </a:r>
          </a:p>
          <a:p>
            <a:pPr>
              <a:lnSpc>
                <a:spcPct val="100000"/>
              </a:lnSpc>
            </a:pPr>
            <a:r>
              <a:rPr lang="en-US" sz="1800" dirty="0"/>
              <a:t>Swati Kohli</a:t>
            </a:r>
          </a:p>
          <a:p>
            <a:pPr>
              <a:lnSpc>
                <a:spcPct val="100000"/>
              </a:lnSpc>
            </a:pPr>
            <a:r>
              <a:rPr lang="en-US" sz="1800" dirty="0"/>
              <a:t>Poonam Patil</a:t>
            </a:r>
            <a:endParaRPr lang="en-IN" sz="1800" dirty="0"/>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room, table, umbrella&#10;&#10;Description automatically generated">
            <a:extLst>
              <a:ext uri="{FF2B5EF4-FFF2-40B4-BE49-F238E27FC236}">
                <a16:creationId xmlns:a16="http://schemas.microsoft.com/office/drawing/2014/main" id="{F4961299-6906-47C7-BEE7-D1E1CDA61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646" y="632763"/>
            <a:ext cx="6534150" cy="5448300"/>
          </a:xfrm>
          <a:prstGeom prst="rect">
            <a:avLst/>
          </a:prstGeom>
        </p:spPr>
      </p:pic>
      <p:sp>
        <p:nvSpPr>
          <p:cNvPr id="4" name="Slide Number Placeholder 3">
            <a:extLst>
              <a:ext uri="{FF2B5EF4-FFF2-40B4-BE49-F238E27FC236}">
                <a16:creationId xmlns:a16="http://schemas.microsoft.com/office/drawing/2014/main" id="{023B287F-BE3D-574A-AAC7-17A7643957BB}"/>
              </a:ext>
            </a:extLst>
          </p:cNvPr>
          <p:cNvSpPr>
            <a:spLocks noGrp="1"/>
          </p:cNvSpPr>
          <p:nvPr>
            <p:ph type="sldNum" sz="quarter" idx="12"/>
          </p:nvPr>
        </p:nvSpPr>
        <p:spPr/>
        <p:txBody>
          <a:bodyPr/>
          <a:lstStyle/>
          <a:p>
            <a:fld id="{B2DC25EE-239B-4C5F-AAD1-255A7D5F1EE2}" type="slidenum">
              <a:rPr lang="en-US" smtClean="0"/>
              <a:t>1</a:t>
            </a:fld>
            <a:endParaRPr lang="en-US" dirty="0"/>
          </a:p>
        </p:txBody>
      </p:sp>
    </p:spTree>
    <p:extLst>
      <p:ext uri="{BB962C8B-B14F-4D97-AF65-F5344CB8AC3E}">
        <p14:creationId xmlns:p14="http://schemas.microsoft.com/office/powerpoint/2010/main" val="231961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B2D4A-0258-4E51-9B5E-E8A366F02F5F}"/>
              </a:ext>
            </a:extLst>
          </p:cNvPr>
          <p:cNvSpPr txBox="1"/>
          <p:nvPr/>
        </p:nvSpPr>
        <p:spPr>
          <a:xfrm>
            <a:off x="659578" y="2403533"/>
            <a:ext cx="4268612" cy="317009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Word embeddings give a higher score comparatively</a:t>
            </a:r>
          </a:p>
          <a:p>
            <a:pPr marL="285750" indent="-285750">
              <a:spcAft>
                <a:spcPts val="600"/>
              </a:spcAft>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Pre-trained word embeddings with </a:t>
            </a:r>
            <a:r>
              <a:rPr lang="en-IN" b="1" dirty="0" err="1">
                <a:latin typeface="Calibri" panose="020F0502020204030204" pitchFamily="34" charset="0"/>
                <a:cs typeface="Calibri" panose="020F0502020204030204" pitchFamily="34" charset="0"/>
              </a:rPr>
              <a:t>GloVe</a:t>
            </a:r>
            <a:r>
              <a:rPr lang="en-IN" b="1" dirty="0">
                <a:latin typeface="Calibri" panose="020F0502020204030204" pitchFamily="34" charset="0"/>
                <a:cs typeface="Calibri" panose="020F0502020204030204" pitchFamily="34" charset="0"/>
              </a:rPr>
              <a:t> shows best performance overall</a:t>
            </a:r>
            <a:r>
              <a:rPr lang="en-IN" dirty="0">
                <a:latin typeface="Calibri" panose="020F0502020204030204" pitchFamily="34" charset="0"/>
                <a:cs typeface="Calibri" panose="020F0502020204030204" pitchFamily="34" charset="0"/>
              </a:rPr>
              <a:t> in both metrics.</a:t>
            </a:r>
          </a:p>
          <a:p>
            <a:pPr marL="285750" indent="-285750">
              <a:spcAft>
                <a:spcPts val="600"/>
              </a:spcAft>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IN" dirty="0" err="1">
                <a:latin typeface="Calibri" panose="020F0502020204030204" pitchFamily="34" charset="0"/>
                <a:cs typeface="Calibri" panose="020F0502020204030204" pitchFamily="34" charset="0"/>
              </a:rPr>
              <a:t>Tf-Idf</a:t>
            </a:r>
            <a:r>
              <a:rPr lang="en-IN" dirty="0">
                <a:latin typeface="Calibri" panose="020F0502020204030204" pitchFamily="34" charset="0"/>
                <a:cs typeface="Calibri" panose="020F0502020204030204" pitchFamily="34" charset="0"/>
              </a:rPr>
              <a:t> performance can be explored further by applying more pre-processing techniques and more data/error analysis</a:t>
            </a:r>
          </a:p>
        </p:txBody>
      </p:sp>
      <p:sp>
        <p:nvSpPr>
          <p:cNvPr id="5" name="Title 1">
            <a:extLst>
              <a:ext uri="{FF2B5EF4-FFF2-40B4-BE49-F238E27FC236}">
                <a16:creationId xmlns:a16="http://schemas.microsoft.com/office/drawing/2014/main" id="{98C0498F-8ED4-4546-BDEE-85BA2B1FC725}"/>
              </a:ext>
            </a:extLst>
          </p:cNvPr>
          <p:cNvSpPr>
            <a:spLocks noGrp="1"/>
          </p:cNvSpPr>
          <p:nvPr>
            <p:ph type="title"/>
          </p:nvPr>
        </p:nvSpPr>
        <p:spPr>
          <a:xfrm>
            <a:off x="1115568" y="548640"/>
            <a:ext cx="10168128" cy="1179576"/>
          </a:xfrm>
        </p:spPr>
        <p:txBody>
          <a:bodyPr/>
          <a:lstStyle/>
          <a:p>
            <a:r>
              <a:rPr lang="en-IN" dirty="0"/>
              <a:t>Results &amp; Analysis</a:t>
            </a:r>
          </a:p>
        </p:txBody>
      </p:sp>
      <p:pic>
        <p:nvPicPr>
          <p:cNvPr id="9" name="Picture 8" descr="Icon&#10;&#10;Description automatically generated">
            <a:extLst>
              <a:ext uri="{FF2B5EF4-FFF2-40B4-BE49-F238E27FC236}">
                <a16:creationId xmlns:a16="http://schemas.microsoft.com/office/drawing/2014/main" id="{8F97B113-7770-418B-A67F-968E6A245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017" y="313288"/>
            <a:ext cx="3009014" cy="1574717"/>
          </a:xfrm>
          <a:prstGeom prst="rect">
            <a:avLst/>
          </a:prstGeom>
        </p:spPr>
      </p:pic>
      <p:grpSp>
        <p:nvGrpSpPr>
          <p:cNvPr id="13" name="Group 12">
            <a:extLst>
              <a:ext uri="{FF2B5EF4-FFF2-40B4-BE49-F238E27FC236}">
                <a16:creationId xmlns:a16="http://schemas.microsoft.com/office/drawing/2014/main" id="{ED37EC39-61AC-4AD8-AA30-1571310A3F86}"/>
              </a:ext>
            </a:extLst>
          </p:cNvPr>
          <p:cNvGrpSpPr/>
          <p:nvPr/>
        </p:nvGrpSpPr>
        <p:grpSpPr>
          <a:xfrm>
            <a:off x="5489634" y="2463737"/>
            <a:ext cx="5945682" cy="3740360"/>
            <a:chOff x="4096768" y="2239181"/>
            <a:chExt cx="6175876" cy="3885172"/>
          </a:xfrm>
        </p:grpSpPr>
        <p:graphicFrame>
          <p:nvGraphicFramePr>
            <p:cNvPr id="7" name="Chart 6">
              <a:extLst>
                <a:ext uri="{FF2B5EF4-FFF2-40B4-BE49-F238E27FC236}">
                  <a16:creationId xmlns:a16="http://schemas.microsoft.com/office/drawing/2014/main" id="{F1608E62-1140-45C9-A17E-B2D4D7043AF0}"/>
                </a:ext>
              </a:extLst>
            </p:cNvPr>
            <p:cNvGraphicFramePr>
              <a:graphicFrameLocks/>
            </p:cNvGraphicFramePr>
            <p:nvPr>
              <p:extLst>
                <p:ext uri="{D42A27DB-BD31-4B8C-83A1-F6EECF244321}">
                  <p14:modId xmlns:p14="http://schemas.microsoft.com/office/powerpoint/2010/main" val="1273523947"/>
                </p:ext>
              </p:extLst>
            </p:nvPr>
          </p:nvGraphicFramePr>
          <p:xfrm>
            <a:off x="4096768" y="2239181"/>
            <a:ext cx="6175876" cy="3885172"/>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28C513D3-E93D-427A-9CCB-576B9FB1E037}"/>
                </a:ext>
              </a:extLst>
            </p:cNvPr>
            <p:cNvSpPr/>
            <p:nvPr/>
          </p:nvSpPr>
          <p:spPr>
            <a:xfrm>
              <a:off x="8061524" y="3237614"/>
              <a:ext cx="994144" cy="234979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Slide Number Placeholder 1">
            <a:extLst>
              <a:ext uri="{FF2B5EF4-FFF2-40B4-BE49-F238E27FC236}">
                <a16:creationId xmlns:a16="http://schemas.microsoft.com/office/drawing/2014/main" id="{AF9969F4-76BF-F046-9CD3-E6DFBAE7E0E7}"/>
              </a:ext>
            </a:extLst>
          </p:cNvPr>
          <p:cNvSpPr>
            <a:spLocks noGrp="1"/>
          </p:cNvSpPr>
          <p:nvPr>
            <p:ph type="sldNum" sz="quarter" idx="12"/>
          </p:nvPr>
        </p:nvSpPr>
        <p:spPr/>
        <p:txBody>
          <a:bodyPr/>
          <a:lstStyle/>
          <a:p>
            <a:fld id="{B2DC25EE-239B-4C5F-AAD1-255A7D5F1EE2}" type="slidenum">
              <a:rPr lang="en-US" smtClean="0"/>
              <a:t>10</a:t>
            </a:fld>
            <a:endParaRPr lang="en-US"/>
          </a:p>
        </p:txBody>
      </p:sp>
    </p:spTree>
    <p:extLst>
      <p:ext uri="{BB962C8B-B14F-4D97-AF65-F5344CB8AC3E}">
        <p14:creationId xmlns:p14="http://schemas.microsoft.com/office/powerpoint/2010/main" val="168133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ord Sense Disambiguation Using Neural Networks - Go Fish Digital">
            <a:extLst>
              <a:ext uri="{FF2B5EF4-FFF2-40B4-BE49-F238E27FC236}">
                <a16:creationId xmlns:a16="http://schemas.microsoft.com/office/drawing/2014/main" id="{04D656B8-8E15-1E46-9AEB-72C5BDB6F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288E1F-A0FD-6248-9CA0-B9CB13622E8E}"/>
              </a:ext>
            </a:extLst>
          </p:cNvPr>
          <p:cNvSpPr>
            <a:spLocks noGrp="1"/>
          </p:cNvSpPr>
          <p:nvPr>
            <p:ph type="title"/>
          </p:nvPr>
        </p:nvSpPr>
        <p:spPr>
          <a:xfrm>
            <a:off x="917139" y="1397661"/>
            <a:ext cx="6522832" cy="3204134"/>
          </a:xfrm>
        </p:spPr>
        <p:txBody>
          <a:bodyPr vert="horz" lIns="91440" tIns="45720" rIns="91440" bIns="45720" rtlCol="0" anchor="b">
            <a:normAutofit/>
          </a:bodyPr>
          <a:lstStyle/>
          <a:p>
            <a:r>
              <a:rPr lang="en-US" sz="4800" dirty="0">
                <a:solidFill>
                  <a:schemeClr val="bg1"/>
                </a:solidFill>
              </a:rPr>
              <a:t>WSD using Transfer Learning : BERT</a:t>
            </a:r>
          </a:p>
        </p:txBody>
      </p:sp>
      <p:sp>
        <p:nvSpPr>
          <p:cNvPr id="3" name="Slide Number Placeholder 2">
            <a:extLst>
              <a:ext uri="{FF2B5EF4-FFF2-40B4-BE49-F238E27FC236}">
                <a16:creationId xmlns:a16="http://schemas.microsoft.com/office/drawing/2014/main" id="{E978FEC0-4386-8243-9D1A-0D43C5C44AA6}"/>
              </a:ext>
            </a:extLst>
          </p:cNvPr>
          <p:cNvSpPr>
            <a:spLocks noGrp="1"/>
          </p:cNvSpPr>
          <p:nvPr>
            <p:ph type="sldNum" sz="quarter" idx="12"/>
          </p:nvPr>
        </p:nvSpPr>
        <p:spPr/>
        <p:txBody>
          <a:bodyPr/>
          <a:lstStyle/>
          <a:p>
            <a:fld id="{B2DC25EE-239B-4C5F-AAD1-255A7D5F1EE2}" type="slidenum">
              <a:rPr lang="en-US" smtClean="0"/>
              <a:t>11</a:t>
            </a:fld>
            <a:endParaRPr lang="en-US"/>
          </a:p>
        </p:txBody>
      </p:sp>
    </p:spTree>
    <p:extLst>
      <p:ext uri="{BB962C8B-B14F-4D97-AF65-F5344CB8AC3E}">
        <p14:creationId xmlns:p14="http://schemas.microsoft.com/office/powerpoint/2010/main" val="1795485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E443A-AD4B-7C42-8F50-FDF2E99A65F5}"/>
              </a:ext>
            </a:extLst>
          </p:cNvPr>
          <p:cNvSpPr>
            <a:spLocks noGrp="1"/>
          </p:cNvSpPr>
          <p:nvPr>
            <p:ph type="title"/>
          </p:nvPr>
        </p:nvSpPr>
        <p:spPr/>
        <p:txBody>
          <a:bodyPr/>
          <a:lstStyle/>
          <a:p>
            <a:r>
              <a:rPr lang="en-US" dirty="0"/>
              <a:t>Traditional ML Vs Transfer Learning</a:t>
            </a:r>
          </a:p>
        </p:txBody>
      </p:sp>
      <p:pic>
        <p:nvPicPr>
          <p:cNvPr id="4" name="Picture 4" descr="Image for post">
            <a:extLst>
              <a:ext uri="{FF2B5EF4-FFF2-40B4-BE49-F238E27FC236}">
                <a16:creationId xmlns:a16="http://schemas.microsoft.com/office/drawing/2014/main" id="{F7614615-70A1-364C-B7C0-020397BE3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328" y="2308694"/>
            <a:ext cx="6685477" cy="33189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FEBAAE8-FD84-9E49-8387-87771D854B43}"/>
              </a:ext>
            </a:extLst>
          </p:cNvPr>
          <p:cNvSpPr>
            <a:spLocks noGrp="1"/>
          </p:cNvSpPr>
          <p:nvPr>
            <p:ph type="sldNum" sz="quarter" idx="12"/>
          </p:nvPr>
        </p:nvSpPr>
        <p:spPr/>
        <p:txBody>
          <a:bodyPr/>
          <a:lstStyle/>
          <a:p>
            <a:fld id="{B2DC25EE-239B-4C5F-AAD1-255A7D5F1EE2}" type="slidenum">
              <a:rPr lang="en-US" smtClean="0"/>
              <a:t>12</a:t>
            </a:fld>
            <a:endParaRPr lang="en-US"/>
          </a:p>
        </p:txBody>
      </p:sp>
    </p:spTree>
    <p:extLst>
      <p:ext uri="{BB962C8B-B14F-4D97-AF65-F5344CB8AC3E}">
        <p14:creationId xmlns:p14="http://schemas.microsoft.com/office/powerpoint/2010/main" val="496799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924D-9D3F-0B4E-9893-A0AAEE737719}"/>
              </a:ext>
            </a:extLst>
          </p:cNvPr>
          <p:cNvSpPr>
            <a:spLocks noGrp="1"/>
          </p:cNvSpPr>
          <p:nvPr>
            <p:ph type="title"/>
          </p:nvPr>
        </p:nvSpPr>
        <p:spPr/>
        <p:txBody>
          <a:bodyPr/>
          <a:lstStyle/>
          <a:p>
            <a:r>
              <a:rPr lang="en-US" dirty="0"/>
              <a:t>What is BERT?</a:t>
            </a:r>
          </a:p>
        </p:txBody>
      </p:sp>
      <p:sp>
        <p:nvSpPr>
          <p:cNvPr id="3" name="Content Placeholder 2">
            <a:extLst>
              <a:ext uri="{FF2B5EF4-FFF2-40B4-BE49-F238E27FC236}">
                <a16:creationId xmlns:a16="http://schemas.microsoft.com/office/drawing/2014/main" id="{8D0D0407-831D-8D49-AA94-B8DB09706032}"/>
              </a:ext>
            </a:extLst>
          </p:cNvPr>
          <p:cNvSpPr>
            <a:spLocks noGrp="1"/>
          </p:cNvSpPr>
          <p:nvPr>
            <p:ph idx="1"/>
          </p:nvPr>
        </p:nvSpPr>
        <p:spPr>
          <a:xfrm>
            <a:off x="1115568" y="2478024"/>
            <a:ext cx="5285232" cy="3694176"/>
          </a:xfrm>
        </p:spPr>
        <p:txBody>
          <a:bodyPr>
            <a:normAutofit/>
          </a:bodyPr>
          <a:lstStyle/>
          <a:p>
            <a:r>
              <a:rPr lang="en-US" sz="2000" dirty="0"/>
              <a:t>Bidirectional Encoder Representations from Transformers (BERT)</a:t>
            </a:r>
          </a:p>
          <a:p>
            <a:r>
              <a:rPr lang="en-US" sz="2000" dirty="0"/>
              <a:t>BERT is a method of pre-training language representations.</a:t>
            </a:r>
          </a:p>
          <a:p>
            <a:r>
              <a:rPr lang="en-US" sz="2000" dirty="0"/>
              <a:t>First </a:t>
            </a:r>
            <a:r>
              <a:rPr lang="en-US" sz="2000" i="1" dirty="0"/>
              <a:t>unsupervised</a:t>
            </a:r>
            <a:r>
              <a:rPr lang="en-US" sz="2000" dirty="0"/>
              <a:t>, </a:t>
            </a:r>
            <a:r>
              <a:rPr lang="en-US" sz="2000" i="1" dirty="0"/>
              <a:t>deeply bidirectional</a:t>
            </a:r>
            <a:r>
              <a:rPr lang="en-US" sz="2000" dirty="0"/>
              <a:t> system for pre-training NLP</a:t>
            </a:r>
          </a:p>
        </p:txBody>
      </p:sp>
      <p:pic>
        <p:nvPicPr>
          <p:cNvPr id="1028" name="Picture 4" descr="Place Paul Bert GIFs - Get the best GIF on GIPHY">
            <a:extLst>
              <a:ext uri="{FF2B5EF4-FFF2-40B4-BE49-F238E27FC236}">
                <a16:creationId xmlns:a16="http://schemas.microsoft.com/office/drawing/2014/main" id="{A0656117-0D13-BE44-AB02-78A9771D2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2029" y="1785111"/>
            <a:ext cx="4557438" cy="36941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985636C-BF6F-CD47-BAB4-79E36BDEE428}"/>
              </a:ext>
            </a:extLst>
          </p:cNvPr>
          <p:cNvSpPr>
            <a:spLocks noGrp="1"/>
          </p:cNvSpPr>
          <p:nvPr>
            <p:ph type="sldNum" sz="quarter" idx="12"/>
          </p:nvPr>
        </p:nvSpPr>
        <p:spPr/>
        <p:txBody>
          <a:bodyPr/>
          <a:lstStyle/>
          <a:p>
            <a:fld id="{B2DC25EE-239B-4C5F-AAD1-255A7D5F1EE2}" type="slidenum">
              <a:rPr lang="en-US" smtClean="0"/>
              <a:t>13</a:t>
            </a:fld>
            <a:endParaRPr lang="en-US"/>
          </a:p>
        </p:txBody>
      </p:sp>
    </p:spTree>
    <p:extLst>
      <p:ext uri="{BB962C8B-B14F-4D97-AF65-F5344CB8AC3E}">
        <p14:creationId xmlns:p14="http://schemas.microsoft.com/office/powerpoint/2010/main" val="230872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D5B4-AE24-BD40-A4E3-44F96BFBBBAE}"/>
              </a:ext>
            </a:extLst>
          </p:cNvPr>
          <p:cNvSpPr>
            <a:spLocks noGrp="1"/>
          </p:cNvSpPr>
          <p:nvPr>
            <p:ph type="title"/>
          </p:nvPr>
        </p:nvSpPr>
        <p:spPr/>
        <p:txBody>
          <a:bodyPr/>
          <a:lstStyle/>
          <a:p>
            <a:r>
              <a:rPr lang="en-US" dirty="0"/>
              <a:t>Context-free Vs Contextual models</a:t>
            </a:r>
          </a:p>
        </p:txBody>
      </p:sp>
      <p:sp>
        <p:nvSpPr>
          <p:cNvPr id="3" name="Content Placeholder 2">
            <a:extLst>
              <a:ext uri="{FF2B5EF4-FFF2-40B4-BE49-F238E27FC236}">
                <a16:creationId xmlns:a16="http://schemas.microsoft.com/office/drawing/2014/main" id="{A33C1C11-12C3-0341-B899-F3A3C15ADD3C}"/>
              </a:ext>
            </a:extLst>
          </p:cNvPr>
          <p:cNvSpPr>
            <a:spLocks noGrp="1"/>
          </p:cNvSpPr>
          <p:nvPr>
            <p:ph sz="half" idx="1"/>
          </p:nvPr>
        </p:nvSpPr>
        <p:spPr/>
        <p:txBody>
          <a:bodyPr>
            <a:normAutofit/>
          </a:bodyPr>
          <a:lstStyle/>
          <a:p>
            <a:pPr marL="0" indent="0">
              <a:buNone/>
            </a:pPr>
            <a:r>
              <a:rPr lang="en-US" sz="2400" b="1" dirty="0"/>
              <a:t>Context-free models</a:t>
            </a:r>
          </a:p>
          <a:p>
            <a:pPr lvl="1"/>
            <a:r>
              <a:rPr lang="en-US" dirty="0"/>
              <a:t>Word2vec</a:t>
            </a:r>
          </a:p>
          <a:p>
            <a:pPr lvl="1"/>
            <a:r>
              <a:rPr lang="en-US" dirty="0" err="1"/>
              <a:t>GloVe</a:t>
            </a:r>
            <a:endParaRPr lang="en-US" dirty="0"/>
          </a:p>
          <a:p>
            <a:r>
              <a:rPr lang="en-US" sz="2400" dirty="0"/>
              <a:t>Same representation for ‘bank’ in ‘bank deposit’ and ‘river bank’.</a:t>
            </a:r>
          </a:p>
        </p:txBody>
      </p:sp>
      <p:sp>
        <p:nvSpPr>
          <p:cNvPr id="4" name="Content Placeholder 3">
            <a:extLst>
              <a:ext uri="{FF2B5EF4-FFF2-40B4-BE49-F238E27FC236}">
                <a16:creationId xmlns:a16="http://schemas.microsoft.com/office/drawing/2014/main" id="{46D1CACF-A0E1-1B4D-ACB5-71298DFACF69}"/>
              </a:ext>
            </a:extLst>
          </p:cNvPr>
          <p:cNvSpPr>
            <a:spLocks noGrp="1"/>
          </p:cNvSpPr>
          <p:nvPr>
            <p:ph sz="half" idx="2"/>
          </p:nvPr>
        </p:nvSpPr>
        <p:spPr/>
        <p:txBody>
          <a:bodyPr/>
          <a:lstStyle/>
          <a:p>
            <a:pPr marL="0" indent="0">
              <a:buNone/>
            </a:pPr>
            <a:r>
              <a:rPr lang="en-US" sz="2400" b="1" dirty="0"/>
              <a:t>Contextual models</a:t>
            </a:r>
          </a:p>
          <a:p>
            <a:pPr lvl="1"/>
            <a:r>
              <a:rPr lang="en-US" dirty="0"/>
              <a:t>BERT</a:t>
            </a:r>
          </a:p>
          <a:p>
            <a:r>
              <a:rPr lang="en-US" sz="2400" dirty="0"/>
              <a:t>Generate a representation of each word based on the other words in sentence</a:t>
            </a:r>
          </a:p>
          <a:p>
            <a:endParaRPr lang="en-US" dirty="0"/>
          </a:p>
        </p:txBody>
      </p:sp>
      <p:sp>
        <p:nvSpPr>
          <p:cNvPr id="5" name="Slide Number Placeholder 4">
            <a:extLst>
              <a:ext uri="{FF2B5EF4-FFF2-40B4-BE49-F238E27FC236}">
                <a16:creationId xmlns:a16="http://schemas.microsoft.com/office/drawing/2014/main" id="{A62512F2-E8DC-7D4E-B0B7-4DA0382DB72A}"/>
              </a:ext>
            </a:extLst>
          </p:cNvPr>
          <p:cNvSpPr>
            <a:spLocks noGrp="1"/>
          </p:cNvSpPr>
          <p:nvPr>
            <p:ph type="sldNum" sz="quarter" idx="12"/>
          </p:nvPr>
        </p:nvSpPr>
        <p:spPr/>
        <p:txBody>
          <a:bodyPr/>
          <a:lstStyle/>
          <a:p>
            <a:fld id="{B2DC25EE-239B-4C5F-AAD1-255A7D5F1EE2}" type="slidenum">
              <a:rPr lang="en-US" smtClean="0"/>
              <a:t>14</a:t>
            </a:fld>
            <a:endParaRPr lang="en-US"/>
          </a:p>
        </p:txBody>
      </p:sp>
    </p:spTree>
    <p:extLst>
      <p:ext uri="{BB962C8B-B14F-4D97-AF65-F5344CB8AC3E}">
        <p14:creationId xmlns:p14="http://schemas.microsoft.com/office/powerpoint/2010/main" val="1761737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206A-D85B-424C-9B90-F665AB7B55C6}"/>
              </a:ext>
            </a:extLst>
          </p:cNvPr>
          <p:cNvSpPr>
            <a:spLocks noGrp="1"/>
          </p:cNvSpPr>
          <p:nvPr>
            <p:ph type="title"/>
          </p:nvPr>
        </p:nvSpPr>
        <p:spPr/>
        <p:txBody>
          <a:bodyPr>
            <a:normAutofit/>
          </a:bodyPr>
          <a:lstStyle/>
          <a:p>
            <a:r>
              <a:rPr lang="en-US" b="1" dirty="0"/>
              <a:t>Contextual models</a:t>
            </a:r>
            <a:endParaRPr lang="en-US" dirty="0"/>
          </a:p>
        </p:txBody>
      </p:sp>
      <p:sp>
        <p:nvSpPr>
          <p:cNvPr id="3" name="Content Placeholder 2">
            <a:extLst>
              <a:ext uri="{FF2B5EF4-FFF2-40B4-BE49-F238E27FC236}">
                <a16:creationId xmlns:a16="http://schemas.microsoft.com/office/drawing/2014/main" id="{D576AEAE-46D0-624E-BB3B-CA3A1D361F99}"/>
              </a:ext>
            </a:extLst>
          </p:cNvPr>
          <p:cNvSpPr>
            <a:spLocks noGrp="1"/>
          </p:cNvSpPr>
          <p:nvPr>
            <p:ph sz="half" idx="1"/>
          </p:nvPr>
        </p:nvSpPr>
        <p:spPr>
          <a:xfrm>
            <a:off x="1115568" y="2478024"/>
            <a:ext cx="9637099" cy="3287345"/>
          </a:xfrm>
        </p:spPr>
        <p:txBody>
          <a:bodyPr>
            <a:normAutofit fontScale="85000" lnSpcReduction="10000"/>
          </a:bodyPr>
          <a:lstStyle/>
          <a:p>
            <a:r>
              <a:rPr lang="en-US" dirty="0"/>
              <a:t>Other contextual representation model are - semi-supervised sequence learning, generative pre-training, </a:t>
            </a:r>
            <a:r>
              <a:rPr lang="en-US" dirty="0" err="1"/>
              <a:t>ELMo</a:t>
            </a:r>
            <a:r>
              <a:rPr lang="en-US" dirty="0"/>
              <a:t> and </a:t>
            </a:r>
            <a:r>
              <a:rPr lang="en-US" dirty="0" err="1"/>
              <a:t>ULMFit</a:t>
            </a:r>
            <a:endParaRPr lang="en-US" dirty="0"/>
          </a:p>
          <a:p>
            <a:r>
              <a:rPr lang="en-US" dirty="0"/>
              <a:t>These models are unidirectional or bidirectional.</a:t>
            </a:r>
          </a:p>
          <a:p>
            <a:pPr lvl="1"/>
            <a:r>
              <a:rPr lang="en-US" dirty="0"/>
              <a:t>In ‘I made a bank deposit’, representation of ‘bank’ is only based on ‘I made a’ and but not ‘deposit’.</a:t>
            </a:r>
          </a:p>
          <a:p>
            <a:r>
              <a:rPr lang="en-US" b="1" dirty="0"/>
              <a:t>BERT</a:t>
            </a:r>
            <a:r>
              <a:rPr lang="en-US" dirty="0"/>
              <a:t> represents ‘Bank’ using both it’s left and right context starting from a very bottom of deep neural network, therefore it is deeply bidirectional.</a:t>
            </a:r>
          </a:p>
        </p:txBody>
      </p:sp>
      <p:sp>
        <p:nvSpPr>
          <p:cNvPr id="4" name="Slide Number Placeholder 3">
            <a:extLst>
              <a:ext uri="{FF2B5EF4-FFF2-40B4-BE49-F238E27FC236}">
                <a16:creationId xmlns:a16="http://schemas.microsoft.com/office/drawing/2014/main" id="{2787AAD9-5E06-7540-8EA8-87EB780D7372}"/>
              </a:ext>
            </a:extLst>
          </p:cNvPr>
          <p:cNvSpPr>
            <a:spLocks noGrp="1"/>
          </p:cNvSpPr>
          <p:nvPr>
            <p:ph type="sldNum" sz="quarter" idx="12"/>
          </p:nvPr>
        </p:nvSpPr>
        <p:spPr/>
        <p:txBody>
          <a:bodyPr/>
          <a:lstStyle/>
          <a:p>
            <a:fld id="{B2DC25EE-239B-4C5F-AAD1-255A7D5F1EE2}" type="slidenum">
              <a:rPr lang="en-US" smtClean="0"/>
              <a:t>15</a:t>
            </a:fld>
            <a:endParaRPr lang="en-US"/>
          </a:p>
        </p:txBody>
      </p:sp>
    </p:spTree>
    <p:extLst>
      <p:ext uri="{BB962C8B-B14F-4D97-AF65-F5344CB8AC3E}">
        <p14:creationId xmlns:p14="http://schemas.microsoft.com/office/powerpoint/2010/main" val="1148645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419D29-A630-214D-B496-FE6FF58A1C0A}"/>
              </a:ext>
            </a:extLst>
          </p:cNvPr>
          <p:cNvSpPr>
            <a:spLocks noGrp="1"/>
          </p:cNvSpPr>
          <p:nvPr>
            <p:ph type="title"/>
          </p:nvPr>
        </p:nvSpPr>
        <p:spPr/>
        <p:txBody>
          <a:bodyPr>
            <a:normAutofit fontScale="90000"/>
          </a:bodyPr>
          <a:lstStyle/>
          <a:p>
            <a:r>
              <a:rPr lang="en-US" dirty="0"/>
              <a:t>BERT Input Representation and Architecture</a:t>
            </a:r>
          </a:p>
        </p:txBody>
      </p:sp>
      <p:pic>
        <p:nvPicPr>
          <p:cNvPr id="4098" name="Picture 2" descr="Fine-tuning for Natural Language Processing | SunJackson Blog">
            <a:extLst>
              <a:ext uri="{FF2B5EF4-FFF2-40B4-BE49-F238E27FC236}">
                <a16:creationId xmlns:a16="http://schemas.microsoft.com/office/drawing/2014/main" id="{0A92E176-931B-754B-A8DB-9A2DB12788C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96370" y="4203861"/>
            <a:ext cx="6840621" cy="18024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for post">
            <a:extLst>
              <a:ext uri="{FF2B5EF4-FFF2-40B4-BE49-F238E27FC236}">
                <a16:creationId xmlns:a16="http://schemas.microsoft.com/office/drawing/2014/main" id="{9D099C03-325F-984F-B7AB-8F247F316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429" y="2074312"/>
            <a:ext cx="5238127" cy="16126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F6D0514-0975-BC4B-8BCD-84C5336F2F20}"/>
              </a:ext>
            </a:extLst>
          </p:cNvPr>
          <p:cNvSpPr txBox="1"/>
          <p:nvPr/>
        </p:nvSpPr>
        <p:spPr>
          <a:xfrm>
            <a:off x="4478148" y="3615992"/>
            <a:ext cx="2341105" cy="307777"/>
          </a:xfrm>
          <a:prstGeom prst="rect">
            <a:avLst/>
          </a:prstGeom>
          <a:noFill/>
        </p:spPr>
        <p:txBody>
          <a:bodyPr wrap="square" rtlCol="0">
            <a:spAutoFit/>
          </a:bodyPr>
          <a:lstStyle/>
          <a:p>
            <a:r>
              <a:rPr lang="en-US" sz="1400" dirty="0"/>
              <a:t>BERT input representation</a:t>
            </a:r>
          </a:p>
        </p:txBody>
      </p:sp>
      <p:sp>
        <p:nvSpPr>
          <p:cNvPr id="8" name="TextBox 7">
            <a:hlinkClick r:id="rId5"/>
            <a:extLst>
              <a:ext uri="{FF2B5EF4-FFF2-40B4-BE49-F238E27FC236}">
                <a16:creationId xmlns:a16="http://schemas.microsoft.com/office/drawing/2014/main" id="{21CEFA0E-38A9-2F4F-97A7-A645C6099E0F}"/>
              </a:ext>
            </a:extLst>
          </p:cNvPr>
          <p:cNvSpPr txBox="1"/>
          <p:nvPr/>
        </p:nvSpPr>
        <p:spPr>
          <a:xfrm>
            <a:off x="6659393" y="3631380"/>
            <a:ext cx="1185333" cy="276999"/>
          </a:xfrm>
          <a:prstGeom prst="rect">
            <a:avLst/>
          </a:prstGeom>
          <a:noFill/>
        </p:spPr>
        <p:txBody>
          <a:bodyPr wrap="square" rtlCol="0">
            <a:spAutoFit/>
          </a:bodyPr>
          <a:lstStyle/>
          <a:p>
            <a:r>
              <a:rPr lang="en-US" sz="1200" dirty="0">
                <a:hlinkClick r:id="rId5"/>
              </a:rPr>
              <a:t>Image source</a:t>
            </a:r>
            <a:endParaRPr lang="en-US" sz="1200" dirty="0"/>
          </a:p>
        </p:txBody>
      </p:sp>
      <p:sp>
        <p:nvSpPr>
          <p:cNvPr id="9" name="TextBox 8">
            <a:extLst>
              <a:ext uri="{FF2B5EF4-FFF2-40B4-BE49-F238E27FC236}">
                <a16:creationId xmlns:a16="http://schemas.microsoft.com/office/drawing/2014/main" id="{90974BEB-1D91-E54E-B5F2-F9464280BE58}"/>
              </a:ext>
            </a:extLst>
          </p:cNvPr>
          <p:cNvSpPr txBox="1"/>
          <p:nvPr/>
        </p:nvSpPr>
        <p:spPr>
          <a:xfrm>
            <a:off x="1735807" y="5895436"/>
            <a:ext cx="8043621" cy="307777"/>
          </a:xfrm>
          <a:prstGeom prst="rect">
            <a:avLst/>
          </a:prstGeom>
          <a:noFill/>
        </p:spPr>
        <p:txBody>
          <a:bodyPr wrap="square" rtlCol="0">
            <a:spAutoFit/>
          </a:bodyPr>
          <a:lstStyle/>
          <a:p>
            <a:r>
              <a:rPr lang="en-US" sz="1400" dirty="0"/>
              <a:t>BERT is deeply bidirectional, </a:t>
            </a:r>
            <a:r>
              <a:rPr lang="en-US" sz="1400" dirty="0" err="1"/>
              <a:t>OpenAI</a:t>
            </a:r>
            <a:r>
              <a:rPr lang="en-US" sz="1400" dirty="0"/>
              <a:t> GPT is unidirectional, and </a:t>
            </a:r>
            <a:r>
              <a:rPr lang="en-US" sz="1400" dirty="0" err="1"/>
              <a:t>ELMo</a:t>
            </a:r>
            <a:r>
              <a:rPr lang="en-US" sz="1400" dirty="0"/>
              <a:t> is shallowly bidirectional</a:t>
            </a:r>
          </a:p>
        </p:txBody>
      </p:sp>
      <p:sp>
        <p:nvSpPr>
          <p:cNvPr id="12" name="TextBox 11">
            <a:hlinkClick r:id="rId5"/>
            <a:extLst>
              <a:ext uri="{FF2B5EF4-FFF2-40B4-BE49-F238E27FC236}">
                <a16:creationId xmlns:a16="http://schemas.microsoft.com/office/drawing/2014/main" id="{2F2996B9-5C00-254F-9B64-F77E2458A94C}"/>
              </a:ext>
            </a:extLst>
          </p:cNvPr>
          <p:cNvSpPr txBox="1"/>
          <p:nvPr/>
        </p:nvSpPr>
        <p:spPr>
          <a:xfrm>
            <a:off x="9493000" y="5895218"/>
            <a:ext cx="1185333" cy="276999"/>
          </a:xfrm>
          <a:prstGeom prst="rect">
            <a:avLst/>
          </a:prstGeom>
          <a:noFill/>
        </p:spPr>
        <p:txBody>
          <a:bodyPr wrap="square" rtlCol="0">
            <a:spAutoFit/>
          </a:bodyPr>
          <a:lstStyle/>
          <a:p>
            <a:r>
              <a:rPr lang="en-US" sz="1200" dirty="0">
                <a:hlinkClick r:id="rId6"/>
              </a:rPr>
              <a:t>Image source</a:t>
            </a:r>
            <a:endParaRPr lang="en-US" sz="1200" dirty="0"/>
          </a:p>
        </p:txBody>
      </p:sp>
      <p:sp>
        <p:nvSpPr>
          <p:cNvPr id="2" name="Slide Number Placeholder 1">
            <a:extLst>
              <a:ext uri="{FF2B5EF4-FFF2-40B4-BE49-F238E27FC236}">
                <a16:creationId xmlns:a16="http://schemas.microsoft.com/office/drawing/2014/main" id="{096DE23B-C78B-874A-8E29-81B9F32B9645}"/>
              </a:ext>
            </a:extLst>
          </p:cNvPr>
          <p:cNvSpPr>
            <a:spLocks noGrp="1"/>
          </p:cNvSpPr>
          <p:nvPr>
            <p:ph type="sldNum" sz="quarter" idx="12"/>
          </p:nvPr>
        </p:nvSpPr>
        <p:spPr/>
        <p:txBody>
          <a:bodyPr/>
          <a:lstStyle/>
          <a:p>
            <a:fld id="{B2DC25EE-239B-4C5F-AAD1-255A7D5F1EE2}" type="slidenum">
              <a:rPr lang="en-US" smtClean="0"/>
              <a:t>16</a:t>
            </a:fld>
            <a:endParaRPr lang="en-US"/>
          </a:p>
        </p:txBody>
      </p:sp>
    </p:spTree>
    <p:extLst>
      <p:ext uri="{BB962C8B-B14F-4D97-AF65-F5344CB8AC3E}">
        <p14:creationId xmlns:p14="http://schemas.microsoft.com/office/powerpoint/2010/main" val="847881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1648-4815-274C-871E-AAF4A01027D9}"/>
              </a:ext>
            </a:extLst>
          </p:cNvPr>
          <p:cNvSpPr>
            <a:spLocks noGrp="1"/>
          </p:cNvSpPr>
          <p:nvPr>
            <p:ph type="title"/>
          </p:nvPr>
        </p:nvSpPr>
        <p:spPr/>
        <p:txBody>
          <a:bodyPr/>
          <a:lstStyle/>
          <a:p>
            <a:r>
              <a:rPr lang="en-US" dirty="0"/>
              <a:t>BERT Implementation Approach</a:t>
            </a:r>
          </a:p>
        </p:txBody>
      </p:sp>
      <p:sp>
        <p:nvSpPr>
          <p:cNvPr id="3" name="Content Placeholder 2">
            <a:extLst>
              <a:ext uri="{FF2B5EF4-FFF2-40B4-BE49-F238E27FC236}">
                <a16:creationId xmlns:a16="http://schemas.microsoft.com/office/drawing/2014/main" id="{509D8E77-584B-0A4F-8FAB-2F3E3F22DB7C}"/>
              </a:ext>
            </a:extLst>
          </p:cNvPr>
          <p:cNvSpPr>
            <a:spLocks noGrp="1"/>
          </p:cNvSpPr>
          <p:nvPr>
            <p:ph idx="1"/>
          </p:nvPr>
        </p:nvSpPr>
        <p:spPr/>
        <p:txBody>
          <a:bodyPr>
            <a:normAutofit/>
          </a:bodyPr>
          <a:lstStyle/>
          <a:p>
            <a:pPr marL="0" indent="0">
              <a:buNone/>
            </a:pPr>
            <a:r>
              <a:rPr lang="en-US" dirty="0"/>
              <a:t>2 step framework</a:t>
            </a:r>
          </a:p>
          <a:p>
            <a:pPr lvl="1"/>
            <a:r>
              <a:rPr lang="en-US" dirty="0"/>
              <a:t>Pre-training: Trained on large unlabeled text corpus (2,500M Wikipedia + 800M book corpus)</a:t>
            </a:r>
          </a:p>
          <a:p>
            <a:pPr lvl="2"/>
            <a:r>
              <a:rPr lang="en-US" dirty="0"/>
              <a:t>Tasks:</a:t>
            </a:r>
          </a:p>
          <a:p>
            <a:pPr marL="1371600" lvl="2" indent="-457200">
              <a:buAutoNum type="arabicPeriod"/>
            </a:pPr>
            <a:r>
              <a:rPr lang="en-US" dirty="0"/>
              <a:t>Masked language model</a:t>
            </a:r>
          </a:p>
          <a:p>
            <a:pPr marL="1371600" lvl="2" indent="-457200">
              <a:buAutoNum type="arabicPeriod"/>
            </a:pPr>
            <a:r>
              <a:rPr lang="en-US" dirty="0"/>
              <a:t>Next sentence prediction</a:t>
            </a:r>
          </a:p>
          <a:p>
            <a:pPr lvl="1"/>
            <a:r>
              <a:rPr lang="en-US" dirty="0"/>
              <a:t>Fine-tuning: Pre-trained parameters are fine-tuned using labeled data from downstream task</a:t>
            </a:r>
          </a:p>
        </p:txBody>
      </p:sp>
      <p:sp>
        <p:nvSpPr>
          <p:cNvPr id="4" name="Slide Number Placeholder 3">
            <a:extLst>
              <a:ext uri="{FF2B5EF4-FFF2-40B4-BE49-F238E27FC236}">
                <a16:creationId xmlns:a16="http://schemas.microsoft.com/office/drawing/2014/main" id="{DBCCE339-92DB-9945-AF8B-26C665F67D63}"/>
              </a:ext>
            </a:extLst>
          </p:cNvPr>
          <p:cNvSpPr>
            <a:spLocks noGrp="1"/>
          </p:cNvSpPr>
          <p:nvPr>
            <p:ph type="sldNum" sz="quarter" idx="12"/>
          </p:nvPr>
        </p:nvSpPr>
        <p:spPr/>
        <p:txBody>
          <a:bodyPr/>
          <a:lstStyle/>
          <a:p>
            <a:fld id="{B2DC25EE-239B-4C5F-AAD1-255A7D5F1EE2}" type="slidenum">
              <a:rPr lang="en-US" smtClean="0"/>
              <a:t>17</a:t>
            </a:fld>
            <a:endParaRPr lang="en-US"/>
          </a:p>
        </p:txBody>
      </p:sp>
    </p:spTree>
    <p:extLst>
      <p:ext uri="{BB962C8B-B14F-4D97-AF65-F5344CB8AC3E}">
        <p14:creationId xmlns:p14="http://schemas.microsoft.com/office/powerpoint/2010/main" val="3769812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2C3CBB-5659-4A40-BD6E-AC635E18030C}"/>
              </a:ext>
            </a:extLst>
          </p:cNvPr>
          <p:cNvSpPr>
            <a:spLocks noGrp="1"/>
          </p:cNvSpPr>
          <p:nvPr>
            <p:ph idx="1"/>
          </p:nvPr>
        </p:nvSpPr>
        <p:spPr>
          <a:xfrm>
            <a:off x="745067" y="1388533"/>
            <a:ext cx="11175999" cy="5232400"/>
          </a:xfrm>
        </p:spPr>
        <p:txBody>
          <a:bodyPr>
            <a:normAutofit fontScale="40000" lnSpcReduction="20000"/>
          </a:bodyPr>
          <a:lstStyle/>
          <a:p>
            <a:pPr marL="0" indent="0">
              <a:lnSpc>
                <a:spcPct val="120000"/>
              </a:lnSpc>
              <a:buNone/>
            </a:pPr>
            <a:r>
              <a:rPr lang="en-US" dirty="0">
                <a:latin typeface="Courier New" panose="02070309020205020404" pitchFamily="49" charset="0"/>
                <a:cs typeface="Courier New" panose="02070309020205020404" pitchFamily="49" charset="0"/>
              </a:rPr>
              <a:t>{</a:t>
            </a:r>
            <a:r>
              <a:rPr lang="en-US" dirty="0">
                <a:highlight>
                  <a:srgbClr val="FFFF00"/>
                </a:highlight>
                <a:latin typeface="Courier New" panose="02070309020205020404" pitchFamily="49" charset="0"/>
                <a:cs typeface="Courier New" panose="02070309020205020404" pitchFamily="49" charset="0"/>
              </a:rPr>
              <a:t>'word': 'from scratch</a:t>
            </a:r>
            <a:r>
              <a:rPr lang="en-US" dirty="0">
                <a:latin typeface="Courier New" panose="02070309020205020404" pitchFamily="49" charset="0"/>
                <a:cs typeface="Courier New" panose="02070309020205020404" pitchFamily="49" charset="0"/>
              </a:rPr>
              <a:t>’, </a:t>
            </a:r>
          </a:p>
          <a:p>
            <a:pPr marL="0" indent="0">
              <a:lnSpc>
                <a:spcPct val="120000"/>
              </a:lnSpc>
              <a:buNone/>
            </a:pPr>
            <a:r>
              <a:rPr lang="en-US" dirty="0">
                <a:latin typeface="Courier New" panose="02070309020205020404" pitchFamily="49" charset="0"/>
                <a:cs typeface="Courier New" panose="02070309020205020404" pitchFamily="49" charset="0"/>
              </a:rPr>
              <a:t>'sentence': 'I steeled myself. ‘, </a:t>
            </a:r>
          </a:p>
          <a:p>
            <a:pPr marL="0" indent="0">
              <a:lnSpc>
                <a:spcPct val="120000"/>
              </a:lnSpc>
              <a:buNone/>
            </a:pPr>
            <a:r>
              <a:rPr lang="en-US" dirty="0">
                <a:latin typeface="Courier New" panose="02070309020205020404" pitchFamily="49" charset="0"/>
                <a:cs typeface="Courier New" panose="02070309020205020404" pitchFamily="49" charset="0"/>
              </a:rPr>
              <a:t>'paragraph': 'I steeled myself. </a:t>
            </a:r>
            <a:r>
              <a:rPr lang="en-US" dirty="0">
                <a:highlight>
                  <a:srgbClr val="00FF00"/>
                </a:highlight>
                <a:latin typeface="Courier New" panose="02070309020205020404" pitchFamily="49" charset="0"/>
                <a:cs typeface="Courier New" panose="02070309020205020404" pitchFamily="49" charset="0"/>
              </a:rPr>
              <a:t>I would start from scratch</a:t>
            </a:r>
            <a:r>
              <a:rPr lang="en-US" dirty="0">
                <a:latin typeface="Courier New" panose="02070309020205020404" pitchFamily="49" charset="0"/>
                <a:cs typeface="Courier New" panose="02070309020205020404" pitchFamily="49" charset="0"/>
              </a:rPr>
              <a:t>. I would root out like weeds the effects of my parents, the tendency to choose safe options, to get ahead, to feel secure. I would embrace irrational measures. In college I worked at a homeless shelter, where I slept overnight on Fridays and signed up for extra shifts precisely when I had papers due. I dropped pre-med and majored in social studies and gender studies. I edited a small magazine about race and class and sexuality. And when I met other Asian Americans, those bound for consultant and hedge-fund jobs where they would make six figures, my judgment was harsh. Silently, through my narrowed eyes, I told them, I know you, and there’s not too much to know.’,</a:t>
            </a:r>
          </a:p>
          <a:p>
            <a:pPr marL="0" indent="0">
              <a:lnSpc>
                <a:spcPct val="120000"/>
              </a:lnSpc>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dictionaryData</a:t>
            </a:r>
            <a:r>
              <a:rPr lang="en-US" dirty="0">
                <a:latin typeface="Courier New" panose="02070309020205020404" pitchFamily="49" charset="0"/>
                <a:cs typeface="Courier New" panose="02070309020205020404" pitchFamily="49" charset="0"/>
              </a:rPr>
              <a:t>': [{'id': 5926, </a:t>
            </a:r>
          </a:p>
          <a:p>
            <a:pPr marL="457200" lvl="1" indent="0">
              <a:lnSpc>
                <a:spcPct val="120000"/>
              </a:lnSpc>
              <a:buNone/>
            </a:pPr>
            <a:r>
              <a:rPr lang="en-US" sz="2700" dirty="0">
                <a:latin typeface="Courier New" panose="02070309020205020404" pitchFamily="49" charset="0"/>
                <a:cs typeface="Courier New" panose="02070309020205020404" pitchFamily="49" charset="0"/>
              </a:rPr>
              <a:t>'</a:t>
            </a:r>
            <a:r>
              <a:rPr lang="en-US" sz="2700" dirty="0" err="1">
                <a:latin typeface="Courier New" panose="02070309020205020404" pitchFamily="49" charset="0"/>
                <a:cs typeface="Courier New" panose="02070309020205020404" pitchFamily="49" charset="0"/>
              </a:rPr>
              <a:t>word_id</a:t>
            </a:r>
            <a:r>
              <a:rPr lang="en-US" sz="2700" dirty="0">
                <a:latin typeface="Courier New" panose="02070309020205020404" pitchFamily="49" charset="0"/>
                <a:cs typeface="Courier New" panose="02070309020205020404" pitchFamily="49" charset="0"/>
              </a:rPr>
              <a:t>': 1999, </a:t>
            </a:r>
          </a:p>
          <a:p>
            <a:pPr marL="457200" lvl="1" indent="0">
              <a:lnSpc>
                <a:spcPct val="120000"/>
              </a:lnSpc>
              <a:buNone/>
            </a:pPr>
            <a:r>
              <a:rPr lang="en-US" sz="2700" dirty="0">
                <a:latin typeface="Courier New" panose="02070309020205020404" pitchFamily="49" charset="0"/>
                <a:cs typeface="Courier New" panose="02070309020205020404" pitchFamily="49" charset="0"/>
              </a:rPr>
              <a:t>'</a:t>
            </a:r>
            <a:r>
              <a:rPr lang="en-US" sz="2700" dirty="0" err="1">
                <a:latin typeface="Courier New" panose="02070309020205020404" pitchFamily="49" charset="0"/>
                <a:cs typeface="Courier New" panose="02070309020205020404" pitchFamily="49" charset="0"/>
              </a:rPr>
              <a:t>fl</a:t>
            </a:r>
            <a:r>
              <a:rPr lang="en-US" sz="2700" dirty="0">
                <a:latin typeface="Courier New" panose="02070309020205020404" pitchFamily="49" charset="0"/>
                <a:cs typeface="Courier New" panose="02070309020205020404" pitchFamily="49" charset="0"/>
              </a:rPr>
              <a:t>': 'idiom’, </a:t>
            </a:r>
          </a:p>
          <a:p>
            <a:pPr marL="457200" lvl="1" indent="0">
              <a:lnSpc>
                <a:spcPct val="120000"/>
              </a:lnSpc>
              <a:buNone/>
            </a:pPr>
            <a:r>
              <a:rPr lang="en-US" sz="2700" dirty="0">
                <a:highlight>
                  <a:srgbClr val="00FFFF"/>
                </a:highlight>
                <a:latin typeface="Courier New" panose="02070309020205020404" pitchFamily="49" charset="0"/>
                <a:cs typeface="Courier New" panose="02070309020205020404" pitchFamily="49" charset="0"/>
              </a:rPr>
              <a:t>'meaning': 'to begin from a point at which nothing has been done yet’,</a:t>
            </a:r>
            <a:r>
              <a:rPr lang="en-US" sz="2700" dirty="0">
                <a:latin typeface="Courier New" panose="02070309020205020404" pitchFamily="49" charset="0"/>
                <a:cs typeface="Courier New" panose="02070309020205020404" pitchFamily="49" charset="0"/>
              </a:rPr>
              <a:t> </a:t>
            </a:r>
          </a:p>
          <a:p>
            <a:pPr marL="457200" lvl="1" indent="0">
              <a:lnSpc>
                <a:spcPct val="120000"/>
              </a:lnSpc>
              <a:buNone/>
            </a:pPr>
            <a:r>
              <a:rPr lang="en-US" sz="2700" dirty="0">
                <a:latin typeface="Courier New" panose="02070309020205020404" pitchFamily="49" charset="0"/>
                <a:cs typeface="Courier New" panose="02070309020205020404" pitchFamily="49" charset="0"/>
              </a:rPr>
              <a:t>'count': 1, </a:t>
            </a:r>
          </a:p>
          <a:p>
            <a:pPr marL="457200" lvl="1" indent="0">
              <a:lnSpc>
                <a:spcPct val="120000"/>
              </a:lnSpc>
              <a:buNone/>
            </a:pPr>
            <a:r>
              <a:rPr lang="en-US" sz="2700" dirty="0">
                <a:latin typeface="Courier New" panose="02070309020205020404" pitchFamily="49" charset="0"/>
                <a:cs typeface="Courier New" panose="02070309020205020404" pitchFamily="49" charset="0"/>
              </a:rPr>
              <a:t>'</a:t>
            </a:r>
            <a:r>
              <a:rPr lang="en-US" sz="2700" dirty="0" err="1">
                <a:latin typeface="Courier New" panose="02070309020205020404" pitchFamily="49" charset="0"/>
                <a:cs typeface="Courier New" panose="02070309020205020404" pitchFamily="49" charset="0"/>
              </a:rPr>
              <a:t>isTeacher</a:t>
            </a:r>
            <a:r>
              <a:rPr lang="en-US" sz="2700" dirty="0">
                <a:latin typeface="Courier New" panose="02070309020205020404" pitchFamily="49" charset="0"/>
                <a:cs typeface="Courier New" panose="02070309020205020404" pitchFamily="49" charset="0"/>
              </a:rPr>
              <a:t>': 1, </a:t>
            </a:r>
          </a:p>
          <a:p>
            <a:pPr marL="457200" lvl="1" indent="0">
              <a:lnSpc>
                <a:spcPct val="120000"/>
              </a:lnSpc>
              <a:buNone/>
            </a:pPr>
            <a:r>
              <a:rPr lang="en-US" sz="2700" dirty="0">
                <a:latin typeface="Courier New" panose="02070309020205020404" pitchFamily="49" charset="0"/>
                <a:cs typeface="Courier New" panose="02070309020205020404" pitchFamily="49" charset="0"/>
              </a:rPr>
              <a:t>'</a:t>
            </a:r>
            <a:r>
              <a:rPr lang="en-US" sz="2700" dirty="0" err="1">
                <a:latin typeface="Courier New" panose="02070309020205020404" pitchFamily="49" charset="0"/>
                <a:cs typeface="Courier New" panose="02070309020205020404" pitchFamily="49" charset="0"/>
              </a:rPr>
              <a:t>isUser</a:t>
            </a:r>
            <a:r>
              <a:rPr lang="en-US" sz="2700" dirty="0">
                <a:latin typeface="Courier New" panose="02070309020205020404" pitchFamily="49" charset="0"/>
                <a:cs typeface="Courier New" panose="02070309020205020404" pitchFamily="49" charset="0"/>
              </a:rPr>
              <a:t>': 1},</a:t>
            </a:r>
          </a:p>
          <a:p>
            <a:pPr marL="0" indent="0">
              <a:lnSpc>
                <a:spcPct val="120000"/>
              </a:lnSpc>
              <a:buNone/>
            </a:pPr>
            <a:r>
              <a:rPr lang="en-US" dirty="0">
                <a:latin typeface="Courier New" panose="02070309020205020404" pitchFamily="49" charset="0"/>
                <a:cs typeface="Courier New" panose="02070309020205020404" pitchFamily="49" charset="0"/>
              </a:rPr>
              <a:t> {'id': 5925,</a:t>
            </a:r>
          </a:p>
          <a:p>
            <a:pPr marL="457200" lvl="1" indent="0">
              <a:lnSpc>
                <a:spcPct val="120000"/>
              </a:lnSpc>
              <a:buNone/>
            </a:pPr>
            <a:r>
              <a:rPr lang="en-US" sz="2700" dirty="0">
                <a:latin typeface="Courier New" panose="02070309020205020404" pitchFamily="49" charset="0"/>
                <a:cs typeface="Courier New" panose="02070309020205020404" pitchFamily="49" charset="0"/>
              </a:rPr>
              <a:t> '</a:t>
            </a:r>
            <a:r>
              <a:rPr lang="en-US" sz="2700" dirty="0" err="1">
                <a:latin typeface="Courier New" panose="02070309020205020404" pitchFamily="49" charset="0"/>
                <a:cs typeface="Courier New" panose="02070309020205020404" pitchFamily="49" charset="0"/>
              </a:rPr>
              <a:t>word_id</a:t>
            </a:r>
            <a:r>
              <a:rPr lang="en-US" sz="2700" dirty="0">
                <a:latin typeface="Courier New" panose="02070309020205020404" pitchFamily="49" charset="0"/>
                <a:cs typeface="Courier New" panose="02070309020205020404" pitchFamily="49" charset="0"/>
              </a:rPr>
              <a:t>': 1999,</a:t>
            </a:r>
          </a:p>
          <a:p>
            <a:pPr marL="457200" lvl="1" indent="0">
              <a:lnSpc>
                <a:spcPct val="120000"/>
              </a:lnSpc>
              <a:buNone/>
            </a:pPr>
            <a:r>
              <a:rPr lang="en-US" sz="2700" dirty="0">
                <a:latin typeface="Courier New" panose="02070309020205020404" pitchFamily="49" charset="0"/>
                <a:cs typeface="Courier New" panose="02070309020205020404" pitchFamily="49" charset="0"/>
              </a:rPr>
              <a:t> '</a:t>
            </a:r>
            <a:r>
              <a:rPr lang="en-US" sz="2700" dirty="0" err="1">
                <a:latin typeface="Courier New" panose="02070309020205020404" pitchFamily="49" charset="0"/>
                <a:cs typeface="Courier New" panose="02070309020205020404" pitchFamily="49" charset="0"/>
              </a:rPr>
              <a:t>fl</a:t>
            </a:r>
            <a:r>
              <a:rPr lang="en-US" sz="2700" dirty="0">
                <a:latin typeface="Courier New" panose="02070309020205020404" pitchFamily="49" charset="0"/>
                <a:cs typeface="Courier New" panose="02070309020205020404" pitchFamily="49" charset="0"/>
              </a:rPr>
              <a:t>': 'noun’,</a:t>
            </a:r>
          </a:p>
          <a:p>
            <a:pPr marL="457200" lvl="1" indent="0">
              <a:lnSpc>
                <a:spcPct val="120000"/>
              </a:lnSpc>
              <a:buNone/>
            </a:pPr>
            <a:r>
              <a:rPr lang="en-US" sz="2700" dirty="0">
                <a:latin typeface="Courier New" panose="02070309020205020404" pitchFamily="49" charset="0"/>
                <a:cs typeface="Courier New" panose="02070309020205020404" pitchFamily="49" charset="0"/>
              </a:rPr>
              <a:t> </a:t>
            </a:r>
            <a:r>
              <a:rPr lang="en-US" sz="2700" dirty="0">
                <a:highlight>
                  <a:srgbClr val="00FFFF"/>
                </a:highlight>
                <a:latin typeface="Courier New" panose="02070309020205020404" pitchFamily="49" charset="0"/>
                <a:cs typeface="Courier New" panose="02070309020205020404" pitchFamily="49" charset="0"/>
              </a:rPr>
              <a:t>'meaning': 'a mark or injury produced by scratching; also : a slight wound’, </a:t>
            </a:r>
          </a:p>
          <a:p>
            <a:pPr marL="457200" lvl="1" indent="0">
              <a:lnSpc>
                <a:spcPct val="120000"/>
              </a:lnSpc>
              <a:buNone/>
            </a:pPr>
            <a:r>
              <a:rPr lang="en-US" sz="2700" dirty="0">
                <a:latin typeface="Courier New" panose="02070309020205020404" pitchFamily="49" charset="0"/>
                <a:cs typeface="Courier New" panose="02070309020205020404" pitchFamily="49" charset="0"/>
              </a:rPr>
              <a:t>'count': 0, </a:t>
            </a:r>
          </a:p>
          <a:p>
            <a:pPr marL="457200" lvl="1" indent="0">
              <a:lnSpc>
                <a:spcPct val="120000"/>
              </a:lnSpc>
              <a:buNone/>
            </a:pPr>
            <a:r>
              <a:rPr lang="en-US" sz="2700" dirty="0">
                <a:latin typeface="Courier New" panose="02070309020205020404" pitchFamily="49" charset="0"/>
                <a:cs typeface="Courier New" panose="02070309020205020404" pitchFamily="49" charset="0"/>
              </a:rPr>
              <a:t>'</a:t>
            </a:r>
            <a:r>
              <a:rPr lang="en-US" sz="2700" dirty="0" err="1">
                <a:latin typeface="Courier New" panose="02070309020205020404" pitchFamily="49" charset="0"/>
                <a:cs typeface="Courier New" panose="02070309020205020404" pitchFamily="49" charset="0"/>
              </a:rPr>
              <a:t>isTeacher</a:t>
            </a:r>
            <a:r>
              <a:rPr lang="en-US" sz="2700" dirty="0">
                <a:latin typeface="Courier New" panose="02070309020205020404" pitchFamily="49" charset="0"/>
                <a:cs typeface="Courier New" panose="02070309020205020404" pitchFamily="49" charset="0"/>
              </a:rPr>
              <a:t>': None, </a:t>
            </a:r>
          </a:p>
          <a:p>
            <a:pPr marL="457200" lvl="1" indent="0">
              <a:lnSpc>
                <a:spcPct val="120000"/>
              </a:lnSpc>
              <a:buNone/>
            </a:pPr>
            <a:r>
              <a:rPr lang="en-US" sz="2700" dirty="0">
                <a:latin typeface="Courier New" panose="02070309020205020404" pitchFamily="49" charset="0"/>
                <a:cs typeface="Courier New" panose="02070309020205020404" pitchFamily="49" charset="0"/>
              </a:rPr>
              <a:t>'</a:t>
            </a:r>
            <a:r>
              <a:rPr lang="en-US" sz="2700" dirty="0" err="1">
                <a:latin typeface="Courier New" panose="02070309020205020404" pitchFamily="49" charset="0"/>
                <a:cs typeface="Courier New" panose="02070309020205020404" pitchFamily="49" charset="0"/>
              </a:rPr>
              <a:t>isUser</a:t>
            </a:r>
            <a:r>
              <a:rPr lang="en-US" sz="2700" dirty="0">
                <a:latin typeface="Courier New" panose="02070309020205020404" pitchFamily="49" charset="0"/>
                <a:cs typeface="Courier New" panose="02070309020205020404" pitchFamily="49" charset="0"/>
              </a:rPr>
              <a:t>': 0}]}</a:t>
            </a:r>
          </a:p>
        </p:txBody>
      </p:sp>
      <p:sp>
        <p:nvSpPr>
          <p:cNvPr id="5" name="Title 1">
            <a:extLst>
              <a:ext uri="{FF2B5EF4-FFF2-40B4-BE49-F238E27FC236}">
                <a16:creationId xmlns:a16="http://schemas.microsoft.com/office/drawing/2014/main" id="{C9ED8238-DF58-6543-8543-4C96B4085D2A}"/>
              </a:ext>
            </a:extLst>
          </p:cNvPr>
          <p:cNvSpPr>
            <a:spLocks noGrp="1"/>
          </p:cNvSpPr>
          <p:nvPr>
            <p:ph type="title"/>
          </p:nvPr>
        </p:nvSpPr>
        <p:spPr>
          <a:xfrm>
            <a:off x="1115568" y="548640"/>
            <a:ext cx="8739632" cy="975360"/>
          </a:xfrm>
        </p:spPr>
        <p:txBody>
          <a:bodyPr/>
          <a:lstStyle/>
          <a:p>
            <a:r>
              <a:rPr lang="en-US" dirty="0"/>
              <a:t>Sample Input Json</a:t>
            </a:r>
          </a:p>
        </p:txBody>
      </p:sp>
      <p:sp>
        <p:nvSpPr>
          <p:cNvPr id="2" name="Slide Number Placeholder 1">
            <a:extLst>
              <a:ext uri="{FF2B5EF4-FFF2-40B4-BE49-F238E27FC236}">
                <a16:creationId xmlns:a16="http://schemas.microsoft.com/office/drawing/2014/main" id="{75EDCFA6-3230-A64D-AC39-57FA0717BAE3}"/>
              </a:ext>
            </a:extLst>
          </p:cNvPr>
          <p:cNvSpPr>
            <a:spLocks noGrp="1"/>
          </p:cNvSpPr>
          <p:nvPr>
            <p:ph type="sldNum" sz="quarter" idx="12"/>
          </p:nvPr>
        </p:nvSpPr>
        <p:spPr/>
        <p:txBody>
          <a:bodyPr/>
          <a:lstStyle/>
          <a:p>
            <a:fld id="{B2DC25EE-239B-4C5F-AAD1-255A7D5F1EE2}" type="slidenum">
              <a:rPr lang="en-US" smtClean="0"/>
              <a:t>18</a:t>
            </a:fld>
            <a:endParaRPr lang="en-US"/>
          </a:p>
        </p:txBody>
      </p:sp>
    </p:spTree>
    <p:extLst>
      <p:ext uri="{BB962C8B-B14F-4D97-AF65-F5344CB8AC3E}">
        <p14:creationId xmlns:p14="http://schemas.microsoft.com/office/powerpoint/2010/main" val="93834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27334-952E-E047-82AC-15BFE639073B}"/>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Our WSD Approach</a:t>
            </a:r>
            <a:endParaRPr lang="en-US"/>
          </a:p>
        </p:txBody>
      </p:sp>
      <p:sp>
        <p:nvSpPr>
          <p:cNvPr id="3" name="Content Placeholder 2">
            <a:extLst>
              <a:ext uri="{FF2B5EF4-FFF2-40B4-BE49-F238E27FC236}">
                <a16:creationId xmlns:a16="http://schemas.microsoft.com/office/drawing/2014/main" id="{60FA7BA7-B14D-454D-B0B8-14423246C7ED}"/>
              </a:ext>
            </a:extLst>
          </p:cNvPr>
          <p:cNvSpPr>
            <a:spLocks noGrp="1"/>
          </p:cNvSpPr>
          <p:nvPr>
            <p:ph idx="1"/>
          </p:nvPr>
        </p:nvSpPr>
        <p:spPr>
          <a:xfrm>
            <a:off x="2615738" y="1263807"/>
            <a:ext cx="6960524" cy="598516"/>
          </a:xfrm>
          <a:solidFill>
            <a:schemeClr val="accent1">
              <a:lumMod val="60000"/>
              <a:lumOff val="40000"/>
            </a:schemeClr>
          </a:solidFill>
        </p:spPr>
        <p:txBody>
          <a:bodyPr vert="horz" lIns="91440" tIns="45720" rIns="91440" bIns="45720" rtlCol="0" anchor="ctr">
            <a:normAutofit/>
          </a:bodyPr>
          <a:lstStyle/>
          <a:p>
            <a:pPr marL="0" indent="0" algn="ctr">
              <a:lnSpc>
                <a:spcPct val="100000"/>
              </a:lnSpc>
              <a:buNone/>
            </a:pPr>
            <a:r>
              <a:rPr lang="en-US" sz="1600" dirty="0" err="1"/>
              <a:t>GlossBERT</a:t>
            </a:r>
            <a:r>
              <a:rPr lang="en-US" sz="1600" dirty="0"/>
              <a:t> model (checkpoint) by </a:t>
            </a:r>
            <a:r>
              <a:rPr lang="en-US" sz="1600" dirty="0" err="1"/>
              <a:t>Luyao</a:t>
            </a:r>
            <a:r>
              <a:rPr lang="en-US" sz="1600" dirty="0"/>
              <a:t> et. al (2019) fine-tuned on SemCor3.0 training corpus</a:t>
            </a:r>
          </a:p>
        </p:txBody>
      </p:sp>
      <p:pic>
        <p:nvPicPr>
          <p:cNvPr id="1026" name="Picture 2">
            <a:extLst>
              <a:ext uri="{FF2B5EF4-FFF2-40B4-BE49-F238E27FC236}">
                <a16:creationId xmlns:a16="http://schemas.microsoft.com/office/drawing/2014/main" id="{41D796A2-AE36-7149-9A33-619D95C83E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533" y="1862323"/>
            <a:ext cx="11819467" cy="49956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B4BB6BD-E21A-584A-A43A-701805CC283A}"/>
              </a:ext>
            </a:extLst>
          </p:cNvPr>
          <p:cNvSpPr>
            <a:spLocks noGrp="1"/>
          </p:cNvSpPr>
          <p:nvPr>
            <p:ph type="sldNum" sz="quarter" idx="12"/>
          </p:nvPr>
        </p:nvSpPr>
        <p:spPr/>
        <p:txBody>
          <a:bodyPr/>
          <a:lstStyle/>
          <a:p>
            <a:fld id="{B2DC25EE-239B-4C5F-AAD1-255A7D5F1EE2}" type="slidenum">
              <a:rPr lang="en-US" smtClean="0"/>
              <a:t>19</a:t>
            </a:fld>
            <a:endParaRPr lang="en-US"/>
          </a:p>
        </p:txBody>
      </p:sp>
    </p:spTree>
    <p:extLst>
      <p:ext uri="{BB962C8B-B14F-4D97-AF65-F5344CB8AC3E}">
        <p14:creationId xmlns:p14="http://schemas.microsoft.com/office/powerpoint/2010/main" val="876058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E1726C-96D4-4172-A51E-9D6FFBB87CC4}"/>
              </a:ext>
            </a:extLst>
          </p:cNvPr>
          <p:cNvSpPr>
            <a:spLocks noGrp="1"/>
          </p:cNvSpPr>
          <p:nvPr>
            <p:ph type="title"/>
          </p:nvPr>
        </p:nvSpPr>
        <p:spPr>
          <a:xfrm>
            <a:off x="621792" y="1161288"/>
            <a:ext cx="3602736" cy="4526280"/>
          </a:xfrm>
        </p:spPr>
        <p:txBody>
          <a:bodyPr>
            <a:normAutofit/>
          </a:bodyPr>
          <a:lstStyle/>
          <a:p>
            <a:r>
              <a:rPr lang="en-IN"/>
              <a:t>Agenda</a:t>
            </a:r>
            <a:endParaRPr lang="en-IN" dirty="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6A4F0BA-879A-4FF8-92DF-8CB7E5FAD7E8}"/>
              </a:ext>
            </a:extLst>
          </p:cNvPr>
          <p:cNvGraphicFramePr>
            <a:graphicFrameLocks noGrp="1"/>
          </p:cNvGraphicFramePr>
          <p:nvPr>
            <p:ph idx="1"/>
            <p:extLst>
              <p:ext uri="{D42A27DB-BD31-4B8C-83A1-F6EECF244321}">
                <p14:modId xmlns:p14="http://schemas.microsoft.com/office/powerpoint/2010/main" val="2806507055"/>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06E8FCFA-5E2C-CA48-BBF0-A0BB0918E0C0}"/>
              </a:ext>
            </a:extLst>
          </p:cNvPr>
          <p:cNvSpPr>
            <a:spLocks noGrp="1"/>
          </p:cNvSpPr>
          <p:nvPr>
            <p:ph type="sldNum" sz="quarter" idx="12"/>
          </p:nvPr>
        </p:nvSpPr>
        <p:spPr/>
        <p:txBody>
          <a:bodyPr/>
          <a:lstStyle/>
          <a:p>
            <a:fld id="{B2DC25EE-239B-4C5F-AAD1-255A7D5F1EE2}" type="slidenum">
              <a:rPr lang="en-US" smtClean="0"/>
              <a:t>2</a:t>
            </a:fld>
            <a:endParaRPr lang="en-US"/>
          </a:p>
        </p:txBody>
      </p:sp>
    </p:spTree>
    <p:extLst>
      <p:ext uri="{BB962C8B-B14F-4D97-AF65-F5344CB8AC3E}">
        <p14:creationId xmlns:p14="http://schemas.microsoft.com/office/powerpoint/2010/main" val="177482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4078-65AE-3645-96B3-EC5E389BF553}"/>
              </a:ext>
            </a:extLst>
          </p:cNvPr>
          <p:cNvSpPr>
            <a:spLocks noGrp="1"/>
          </p:cNvSpPr>
          <p:nvPr>
            <p:ph type="title"/>
          </p:nvPr>
        </p:nvSpPr>
        <p:spPr/>
        <p:txBody>
          <a:bodyPr/>
          <a:lstStyle/>
          <a:p>
            <a:r>
              <a:rPr lang="en-US" dirty="0"/>
              <a:t>Evaluation</a:t>
            </a:r>
          </a:p>
        </p:txBody>
      </p:sp>
      <p:graphicFrame>
        <p:nvGraphicFramePr>
          <p:cNvPr id="7" name="Content Placeholder 6">
            <a:extLst>
              <a:ext uri="{FF2B5EF4-FFF2-40B4-BE49-F238E27FC236}">
                <a16:creationId xmlns:a16="http://schemas.microsoft.com/office/drawing/2014/main" id="{0D8C07E5-9CF0-1D42-A8A7-1A2302BBACE9}"/>
              </a:ext>
            </a:extLst>
          </p:cNvPr>
          <p:cNvGraphicFramePr>
            <a:graphicFrameLocks noGrp="1"/>
          </p:cNvGraphicFramePr>
          <p:nvPr>
            <p:ph idx="1"/>
          </p:nvPr>
        </p:nvGraphicFramePr>
        <p:xfrm>
          <a:off x="2472263" y="2150536"/>
          <a:ext cx="7061199" cy="2235198"/>
        </p:xfrm>
        <a:graphic>
          <a:graphicData uri="http://schemas.openxmlformats.org/drawingml/2006/table">
            <a:tbl>
              <a:tblPr>
                <a:tableStyleId>{5C22544A-7EE6-4342-B048-85BDC9FD1C3A}</a:tableStyleId>
              </a:tblPr>
              <a:tblGrid>
                <a:gridCol w="5002435">
                  <a:extLst>
                    <a:ext uri="{9D8B030D-6E8A-4147-A177-3AD203B41FA5}">
                      <a16:colId xmlns:a16="http://schemas.microsoft.com/office/drawing/2014/main" val="3936774340"/>
                    </a:ext>
                  </a:extLst>
                </a:gridCol>
                <a:gridCol w="2058764">
                  <a:extLst>
                    <a:ext uri="{9D8B030D-6E8A-4147-A177-3AD203B41FA5}">
                      <a16:colId xmlns:a16="http://schemas.microsoft.com/office/drawing/2014/main" val="2507576813"/>
                    </a:ext>
                  </a:extLst>
                </a:gridCol>
              </a:tblGrid>
              <a:tr h="442345">
                <a:tc>
                  <a:txBody>
                    <a:bodyPr/>
                    <a:lstStyle/>
                    <a:p>
                      <a:pPr algn="ctr" fontAlgn="b"/>
                      <a:r>
                        <a:rPr lang="en-US" sz="1800" b="1" u="none" strike="noStrike" dirty="0">
                          <a:effectLst/>
                        </a:rPr>
                        <a:t>WSD Model</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Accuracy</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64134020"/>
                  </a:ext>
                </a:extLst>
              </a:tr>
              <a:tr h="963455">
                <a:tc>
                  <a:txBody>
                    <a:bodyPr/>
                    <a:lstStyle/>
                    <a:p>
                      <a:pPr algn="ctr" fontAlgn="b"/>
                      <a:r>
                        <a:rPr lang="en-US" sz="1800" u="none" strike="noStrike" dirty="0">
                          <a:effectLst/>
                        </a:rPr>
                        <a:t>Baseline: </a:t>
                      </a:r>
                      <a:r>
                        <a:rPr lang="en-US" sz="1800" u="none" strike="noStrike" dirty="0" err="1">
                          <a:effectLst/>
                        </a:rPr>
                        <a:t>Lesk</a:t>
                      </a:r>
                      <a:r>
                        <a:rPr lang="en-US" sz="1800" u="none" strike="noStrike" dirty="0">
                          <a:effectLst/>
                        </a:rPr>
                        <a:t> algorithm with cosine similarity as distance measure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49%</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23292962"/>
                  </a:ext>
                </a:extLst>
              </a:tr>
              <a:tr h="829398">
                <a:tc>
                  <a:txBody>
                    <a:bodyPr/>
                    <a:lstStyle/>
                    <a:p>
                      <a:pPr algn="ctr" fontAlgn="b"/>
                      <a:r>
                        <a:rPr lang="en-US" sz="1800" u="none" strike="noStrike">
                          <a:effectLst/>
                        </a:rPr>
                        <a:t>WSD with GlossBERT</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70.58%</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65953696"/>
                  </a:ext>
                </a:extLst>
              </a:tr>
            </a:tbl>
          </a:graphicData>
        </a:graphic>
      </p:graphicFrame>
      <p:sp>
        <p:nvSpPr>
          <p:cNvPr id="8" name="TextBox 7">
            <a:extLst>
              <a:ext uri="{FF2B5EF4-FFF2-40B4-BE49-F238E27FC236}">
                <a16:creationId xmlns:a16="http://schemas.microsoft.com/office/drawing/2014/main" id="{1130884D-A068-6D42-B25F-C5662D89F00A}"/>
              </a:ext>
            </a:extLst>
          </p:cNvPr>
          <p:cNvSpPr txBox="1"/>
          <p:nvPr/>
        </p:nvSpPr>
        <p:spPr>
          <a:xfrm>
            <a:off x="745065" y="4656667"/>
            <a:ext cx="6062135"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JSON Input:</a:t>
            </a:r>
          </a:p>
          <a:p>
            <a:r>
              <a:rPr lang="en-US" sz="1400" dirty="0">
                <a:latin typeface="Courier New" panose="02070309020205020404" pitchFamily="49" charset="0"/>
                <a:cs typeface="Courier New" panose="02070309020205020404" pitchFamily="49" charset="0"/>
              </a:rPr>
              <a:t>{'word': '</a:t>
            </a:r>
            <a:r>
              <a:rPr lang="en-US" sz="1400" dirty="0">
                <a:highlight>
                  <a:srgbClr val="FFFF00"/>
                </a:highlight>
                <a:latin typeface="Courier New" panose="02070309020205020404" pitchFamily="49" charset="0"/>
                <a:cs typeface="Courier New" panose="02070309020205020404" pitchFamily="49" charset="0"/>
              </a:rPr>
              <a:t>bludgeoned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dictionaryData</a:t>
            </a:r>
            <a:r>
              <a:rPr lang="en-US" sz="1400" dirty="0">
                <a:latin typeface="Courier New" panose="02070309020205020404" pitchFamily="49" charset="0"/>
                <a:cs typeface="Courier New" panose="02070309020205020404" pitchFamily="49" charset="0"/>
              </a:rPr>
              <a:t>': [{'id': 1080,</a:t>
            </a:r>
          </a:p>
          <a:p>
            <a:r>
              <a:rPr lang="en-US" sz="1400" dirty="0">
                <a:latin typeface="Courier New" panose="02070309020205020404" pitchFamily="49" charset="0"/>
                <a:cs typeface="Courier New" panose="02070309020205020404" pitchFamily="49" charset="0"/>
              </a:rPr>
              <a:t>'meaning': </a:t>
            </a:r>
            <a:r>
              <a:rPr lang="en-US" sz="1400" dirty="0">
                <a:highlight>
                  <a:srgbClr val="FFFF00"/>
                </a:highlight>
                <a:latin typeface="Courier New" panose="02070309020205020404" pitchFamily="49" charset="0"/>
                <a:cs typeface="Courier New" panose="02070309020205020404" pitchFamily="49" charset="0"/>
              </a:rPr>
              <a:t>'to hit (someone or something) very hard</a:t>
            </a:r>
            <a:r>
              <a:rPr lang="en-US" sz="1400" dirty="0">
                <a:latin typeface="Courier New" panose="02070309020205020404" pitchFamily="49" charset="0"/>
                <a:cs typeface="Courier New" panose="02070309020205020404" pitchFamily="49" charset="0"/>
              </a:rPr>
              <a:t>’,</a:t>
            </a:r>
          </a:p>
          <a:p>
            <a:r>
              <a:rPr lang="en-US" sz="1400" dirty="0">
                <a:highlight>
                  <a:srgbClr val="FFFF00"/>
                </a:highlight>
                <a:latin typeface="Courier New" panose="02070309020205020404" pitchFamily="49" charset="0"/>
                <a:cs typeface="Courier New" panose="02070309020205020404" pitchFamily="49" charset="0"/>
              </a:rPr>
              <a:t>'</a:t>
            </a:r>
            <a:r>
              <a:rPr lang="en-US" sz="1400" dirty="0" err="1">
                <a:highlight>
                  <a:srgbClr val="FFFF00"/>
                </a:highlight>
                <a:latin typeface="Courier New" panose="02070309020205020404" pitchFamily="49" charset="0"/>
                <a:cs typeface="Courier New" panose="02070309020205020404" pitchFamily="49" charset="0"/>
              </a:rPr>
              <a:t>isTeacher</a:t>
            </a:r>
            <a:r>
              <a:rPr lang="en-US" sz="1400" dirty="0">
                <a:highlight>
                  <a:srgbClr val="FFFF00"/>
                </a:highlight>
                <a:latin typeface="Courier New" panose="02070309020205020404" pitchFamily="49" charset="0"/>
                <a:cs typeface="Courier New" panose="02070309020205020404" pitchFamily="49" charset="0"/>
              </a:rPr>
              <a:t>’: 1</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{'id': 5697,</a:t>
            </a:r>
          </a:p>
          <a:p>
            <a:r>
              <a:rPr lang="en-US" sz="1400" dirty="0">
                <a:latin typeface="Courier New" panose="02070309020205020404" pitchFamily="49" charset="0"/>
                <a:cs typeface="Courier New" panose="02070309020205020404" pitchFamily="49" charset="0"/>
              </a:rPr>
              <a:t>'meaning': 'to hit with heavy impact’,</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isTeacher</a:t>
            </a:r>
            <a:r>
              <a:rPr lang="en-US" sz="1400" dirty="0">
                <a:latin typeface="Courier New" panose="02070309020205020404" pitchFamily="49" charset="0"/>
                <a:cs typeface="Courier New" panose="02070309020205020404" pitchFamily="49" charset="0"/>
              </a:rPr>
              <a:t>': None}</a:t>
            </a:r>
          </a:p>
        </p:txBody>
      </p:sp>
      <p:sp>
        <p:nvSpPr>
          <p:cNvPr id="9" name="TextBox 8">
            <a:extLst>
              <a:ext uri="{FF2B5EF4-FFF2-40B4-BE49-F238E27FC236}">
                <a16:creationId xmlns:a16="http://schemas.microsoft.com/office/drawing/2014/main" id="{94D48668-E87E-9D44-9C1A-AD4361A4615B}"/>
              </a:ext>
            </a:extLst>
          </p:cNvPr>
          <p:cNvSpPr txBox="1"/>
          <p:nvPr/>
        </p:nvSpPr>
        <p:spPr>
          <a:xfrm>
            <a:off x="7061200" y="4740319"/>
            <a:ext cx="4622800" cy="738664"/>
          </a:xfrm>
          <a:prstGeom prst="rect">
            <a:avLst/>
          </a:prstGeom>
          <a:noFill/>
        </p:spPr>
        <p:txBody>
          <a:bodyPr wrap="square" rtlCol="0">
            <a:spAutoFit/>
          </a:bodyPr>
          <a:lstStyle/>
          <a:p>
            <a:r>
              <a:rPr lang="en-US" sz="1400" b="1" dirty="0" err="1">
                <a:latin typeface="Courier New" panose="02070309020205020404" pitchFamily="49" charset="0"/>
                <a:cs typeface="Courier New" panose="02070309020205020404" pitchFamily="49" charset="0"/>
              </a:rPr>
              <a:t>GlossBERT</a:t>
            </a:r>
            <a:r>
              <a:rPr lang="en-US" sz="1400" b="1" dirty="0">
                <a:latin typeface="Courier New" panose="02070309020205020404" pitchFamily="49" charset="0"/>
                <a:cs typeface="Courier New" panose="02070309020205020404" pitchFamily="49" charset="0"/>
              </a:rPr>
              <a:t> Output:</a:t>
            </a:r>
          </a:p>
          <a:p>
            <a:r>
              <a:rPr lang="en-US" sz="1400" dirty="0">
                <a:latin typeface="Courier New" panose="02070309020205020404" pitchFamily="49" charset="0"/>
                <a:cs typeface="Courier New" panose="02070309020205020404" pitchFamily="49" charset="0"/>
              </a:rPr>
              <a:t>'word': 'bludgeoned’,</a:t>
            </a:r>
          </a:p>
          <a:p>
            <a:r>
              <a:rPr lang="en-US" sz="1400" dirty="0">
                <a:highlight>
                  <a:srgbClr val="FFFF00"/>
                </a:highlight>
                <a:latin typeface="Courier New" panose="02070309020205020404" pitchFamily="49" charset="0"/>
                <a:cs typeface="Courier New" panose="02070309020205020404" pitchFamily="49" charset="0"/>
              </a:rPr>
              <a:t>gloss: to hit with heavy impact</a:t>
            </a:r>
          </a:p>
        </p:txBody>
      </p:sp>
      <p:sp>
        <p:nvSpPr>
          <p:cNvPr id="3" name="Slide Number Placeholder 2">
            <a:extLst>
              <a:ext uri="{FF2B5EF4-FFF2-40B4-BE49-F238E27FC236}">
                <a16:creationId xmlns:a16="http://schemas.microsoft.com/office/drawing/2014/main" id="{21811926-AC5A-BF44-B176-D5C1AA0E495A}"/>
              </a:ext>
            </a:extLst>
          </p:cNvPr>
          <p:cNvSpPr>
            <a:spLocks noGrp="1"/>
          </p:cNvSpPr>
          <p:nvPr>
            <p:ph type="sldNum" sz="quarter" idx="12"/>
          </p:nvPr>
        </p:nvSpPr>
        <p:spPr/>
        <p:txBody>
          <a:bodyPr/>
          <a:lstStyle/>
          <a:p>
            <a:fld id="{B2DC25EE-239B-4C5F-AAD1-255A7D5F1EE2}" type="slidenum">
              <a:rPr lang="en-US" smtClean="0"/>
              <a:t>20</a:t>
            </a:fld>
            <a:endParaRPr lang="en-US"/>
          </a:p>
        </p:txBody>
      </p:sp>
    </p:spTree>
    <p:extLst>
      <p:ext uri="{BB962C8B-B14F-4D97-AF65-F5344CB8AC3E}">
        <p14:creationId xmlns:p14="http://schemas.microsoft.com/office/powerpoint/2010/main" val="390691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6F2E-852D-034D-8454-94247ABF9068}"/>
              </a:ext>
            </a:extLst>
          </p:cNvPr>
          <p:cNvSpPr>
            <a:spLocks noGrp="1"/>
          </p:cNvSpPr>
          <p:nvPr>
            <p:ph type="title"/>
          </p:nvPr>
        </p:nvSpPr>
        <p:spPr/>
        <p:txBody>
          <a:bodyPr/>
          <a:lstStyle/>
          <a:p>
            <a:r>
              <a:rPr lang="en-US" dirty="0"/>
              <a:t>Conclusion and Future Scope</a:t>
            </a:r>
          </a:p>
        </p:txBody>
      </p:sp>
      <p:sp>
        <p:nvSpPr>
          <p:cNvPr id="3" name="Content Placeholder 2">
            <a:extLst>
              <a:ext uri="{FF2B5EF4-FFF2-40B4-BE49-F238E27FC236}">
                <a16:creationId xmlns:a16="http://schemas.microsoft.com/office/drawing/2014/main" id="{24B6707E-78FA-5C42-B70F-DD0BCA52CE7C}"/>
              </a:ext>
            </a:extLst>
          </p:cNvPr>
          <p:cNvSpPr>
            <a:spLocks noGrp="1"/>
          </p:cNvSpPr>
          <p:nvPr>
            <p:ph idx="1"/>
          </p:nvPr>
        </p:nvSpPr>
        <p:spPr/>
        <p:txBody>
          <a:bodyPr>
            <a:normAutofit fontScale="85000" lnSpcReduction="10000"/>
          </a:bodyPr>
          <a:lstStyle/>
          <a:p>
            <a:r>
              <a:rPr lang="en-US" dirty="0"/>
              <a:t>Conclusion: Accuracy for Word sense disambiguation is pretty good (70.58%)  for a transfer learning model using BERT embeddings</a:t>
            </a:r>
          </a:p>
          <a:p>
            <a:endParaRPr lang="en-US" dirty="0"/>
          </a:p>
          <a:p>
            <a:r>
              <a:rPr lang="en-US" dirty="0"/>
              <a:t>Cons of BERT model: </a:t>
            </a:r>
            <a:r>
              <a:rPr lang="en-US" dirty="0" err="1"/>
              <a:t>GlossBERT</a:t>
            </a:r>
            <a:r>
              <a:rPr lang="en-US" dirty="0"/>
              <a:t> model is a heavy weight model </a:t>
            </a:r>
          </a:p>
          <a:p>
            <a:pPr marL="0" indent="0">
              <a:buNone/>
            </a:pPr>
            <a:endParaRPr lang="en-US" dirty="0"/>
          </a:p>
          <a:p>
            <a:pPr marL="0" indent="0">
              <a:buNone/>
            </a:pPr>
            <a:r>
              <a:rPr lang="en-US" dirty="0"/>
              <a:t>Future Scope</a:t>
            </a:r>
          </a:p>
          <a:p>
            <a:r>
              <a:rPr lang="en-US" dirty="0"/>
              <a:t>Study input data in greater depth </a:t>
            </a:r>
          </a:p>
          <a:p>
            <a:r>
              <a:rPr lang="en-US" dirty="0"/>
              <a:t>Find balance btw higher performance vs Computational complexity</a:t>
            </a:r>
          </a:p>
          <a:p>
            <a:endParaRPr lang="en-US" dirty="0"/>
          </a:p>
          <a:p>
            <a:endParaRPr lang="en-US" dirty="0"/>
          </a:p>
        </p:txBody>
      </p:sp>
      <p:sp>
        <p:nvSpPr>
          <p:cNvPr id="4" name="Slide Number Placeholder 3">
            <a:extLst>
              <a:ext uri="{FF2B5EF4-FFF2-40B4-BE49-F238E27FC236}">
                <a16:creationId xmlns:a16="http://schemas.microsoft.com/office/drawing/2014/main" id="{D5F6D920-B724-DC44-913A-9C9C6E79602F}"/>
              </a:ext>
            </a:extLst>
          </p:cNvPr>
          <p:cNvSpPr>
            <a:spLocks noGrp="1"/>
          </p:cNvSpPr>
          <p:nvPr>
            <p:ph type="sldNum" sz="quarter" idx="12"/>
          </p:nvPr>
        </p:nvSpPr>
        <p:spPr/>
        <p:txBody>
          <a:bodyPr/>
          <a:lstStyle/>
          <a:p>
            <a:fld id="{B2DC25EE-239B-4C5F-AAD1-255A7D5F1EE2}" type="slidenum">
              <a:rPr lang="en-US" smtClean="0"/>
              <a:t>21</a:t>
            </a:fld>
            <a:endParaRPr lang="en-US"/>
          </a:p>
        </p:txBody>
      </p:sp>
    </p:spTree>
    <p:extLst>
      <p:ext uri="{BB962C8B-B14F-4D97-AF65-F5344CB8AC3E}">
        <p14:creationId xmlns:p14="http://schemas.microsoft.com/office/powerpoint/2010/main" val="2873801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42">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50800" dist="38100" dir="5400000" algn="t"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text, automaton&#10;&#10;Description automatically generated">
            <a:extLst>
              <a:ext uri="{FF2B5EF4-FFF2-40B4-BE49-F238E27FC236}">
                <a16:creationId xmlns:a16="http://schemas.microsoft.com/office/drawing/2014/main" id="{89D7BB16-49B5-FC4A-842F-E2E818087D2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74" b="2705"/>
          <a:stretch/>
        </p:blipFill>
        <p:spPr>
          <a:xfrm>
            <a:off x="20" y="1"/>
            <a:ext cx="12191980" cy="6216557"/>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p:spPr>
      </p:pic>
      <p:sp>
        <p:nvSpPr>
          <p:cNvPr id="9" name="Slide Number Placeholder 8">
            <a:extLst>
              <a:ext uri="{FF2B5EF4-FFF2-40B4-BE49-F238E27FC236}">
                <a16:creationId xmlns:a16="http://schemas.microsoft.com/office/drawing/2014/main" id="{A9FB7998-112E-844C-BBF6-7C8763513916}"/>
              </a:ext>
            </a:extLst>
          </p:cNvPr>
          <p:cNvSpPr>
            <a:spLocks noGrp="1"/>
          </p:cNvSpPr>
          <p:nvPr>
            <p:ph type="sldNum" sz="quarter" idx="12"/>
          </p:nvPr>
        </p:nvSpPr>
        <p:spPr/>
        <p:txBody>
          <a:bodyPr/>
          <a:lstStyle/>
          <a:p>
            <a:fld id="{B2DC25EE-239B-4C5F-AAD1-255A7D5F1EE2}" type="slidenum">
              <a:rPr lang="en-US" smtClean="0"/>
              <a:t>22</a:t>
            </a:fld>
            <a:endParaRPr lang="en-US"/>
          </a:p>
        </p:txBody>
      </p:sp>
    </p:spTree>
    <p:extLst>
      <p:ext uri="{BB962C8B-B14F-4D97-AF65-F5344CB8AC3E}">
        <p14:creationId xmlns:p14="http://schemas.microsoft.com/office/powerpoint/2010/main" val="391579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943EECF-03A4-4CEB-899E-47C8038396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367" y="319440"/>
            <a:ext cx="11543267" cy="5932503"/>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Text, whiteboard&#10;&#10;Description automatically generated">
            <a:extLst>
              <a:ext uri="{FF2B5EF4-FFF2-40B4-BE49-F238E27FC236}">
                <a16:creationId xmlns:a16="http://schemas.microsoft.com/office/drawing/2014/main" id="{427BCB5C-54AD-1D44-A15A-D3B5DEAD4989}"/>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561" r="-2" b="18359"/>
          <a:stretch/>
        </p:blipFill>
        <p:spPr>
          <a:xfrm>
            <a:off x="328486" y="319441"/>
            <a:ext cx="11530584" cy="5932503"/>
          </a:xfrm>
          <a:prstGeom prst="rect">
            <a:avLst/>
          </a:prstGeom>
        </p:spPr>
      </p:pic>
      <p:sp>
        <p:nvSpPr>
          <p:cNvPr id="15" name="Rectangle 14">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998349" y="2960103"/>
            <a:ext cx="190858" cy="6583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26F745A-8D97-074A-A44C-42A48131EC9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2DC25EE-239B-4C5F-AAD1-255A7D5F1EE2}" type="slidenum">
              <a:rPr lang="en-US" smtClean="0"/>
              <a:pPr>
                <a:spcAft>
                  <a:spcPts val="600"/>
                </a:spcAft>
              </a:pPr>
              <a:t>23</a:t>
            </a:fld>
            <a:endParaRPr lang="en-US"/>
          </a:p>
        </p:txBody>
      </p:sp>
    </p:spTree>
    <p:extLst>
      <p:ext uri="{BB962C8B-B14F-4D97-AF65-F5344CB8AC3E}">
        <p14:creationId xmlns:p14="http://schemas.microsoft.com/office/powerpoint/2010/main" val="3028771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F28AFF-C83A-41CA-BC8C-C9B4EDC98FC5}"/>
              </a:ext>
            </a:extLst>
          </p:cNvPr>
          <p:cNvSpPr>
            <a:spLocks noGrp="1"/>
          </p:cNvSpPr>
          <p:nvPr>
            <p:ph type="title"/>
          </p:nvPr>
        </p:nvSpPr>
        <p:spPr>
          <a:xfrm>
            <a:off x="621792" y="1161288"/>
            <a:ext cx="3602736" cy="4526280"/>
          </a:xfrm>
        </p:spPr>
        <p:txBody>
          <a:bodyPr>
            <a:normAutofit/>
          </a:bodyPr>
          <a:lstStyle/>
          <a:p>
            <a:r>
              <a:rPr lang="en-IN" dirty="0"/>
              <a:t>References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4359E9-380B-4957-9D79-228E589DC8A9}"/>
              </a:ext>
            </a:extLst>
          </p:cNvPr>
          <p:cNvSpPr>
            <a:spLocks noGrp="1"/>
          </p:cNvSpPr>
          <p:nvPr>
            <p:ph idx="1"/>
          </p:nvPr>
        </p:nvSpPr>
        <p:spPr>
          <a:xfrm>
            <a:off x="5434149" y="449180"/>
            <a:ext cx="5951889" cy="5964808"/>
          </a:xfrm>
        </p:spPr>
        <p:txBody>
          <a:bodyPr anchor="ctr">
            <a:normAutofit/>
          </a:bodyPr>
          <a:lstStyle/>
          <a:p>
            <a:r>
              <a:rPr lang="en-IN" sz="1400" dirty="0">
                <a:hlinkClick r:id="rId2"/>
              </a:rPr>
              <a:t>http://www.scholarpedia.org/article/Word_sense_disambiguation#Dictionary-_and_knowledge-based_methods</a:t>
            </a:r>
            <a:endParaRPr lang="en-IN" sz="1400" dirty="0"/>
          </a:p>
          <a:p>
            <a:r>
              <a:rPr lang="en-IN" sz="1400" dirty="0">
                <a:hlinkClick r:id="rId3"/>
              </a:rPr>
              <a:t>https://www.linkedin.com/pulse/wordnet-word-sense-disambiguation-wsd-nltk-aswathi-nambiar</a:t>
            </a:r>
            <a:endParaRPr lang="en-IN" sz="1400" dirty="0"/>
          </a:p>
          <a:p>
            <a:r>
              <a:rPr lang="en-IN" sz="1400" dirty="0">
                <a:hlinkClick r:id="rId4"/>
              </a:rPr>
              <a:t>https://www.lexalytics.com/lexablog/context-analysis-nlp</a:t>
            </a:r>
            <a:endParaRPr lang="en-IN" sz="1400" dirty="0"/>
          </a:p>
          <a:p>
            <a:r>
              <a:rPr lang="en-IN" sz="1400" dirty="0">
                <a:hlinkClick r:id="rId5"/>
              </a:rPr>
              <a:t>https://towardsdatascience.com/representing-text-in-natural-language-processing-1eead30e57d8</a:t>
            </a:r>
            <a:endParaRPr lang="en-IN" sz="1400" dirty="0"/>
          </a:p>
          <a:p>
            <a:r>
              <a:rPr lang="en-IN" sz="1400" dirty="0">
                <a:hlinkClick r:id="rId6"/>
              </a:rPr>
              <a:t>https://medium.com/swlh/semantic-search-with-nlp-86084ca81247</a:t>
            </a:r>
            <a:endParaRPr lang="en-IN" sz="1400" dirty="0"/>
          </a:p>
          <a:p>
            <a:r>
              <a:rPr lang="en-IN" sz="1400" dirty="0">
                <a:hlinkClick r:id="rId7"/>
              </a:rPr>
              <a:t>https://github.com/RaRe-Technologies/gensim/blob/develop/docs/notebooks/soft_cosine_tutorial.ipynb</a:t>
            </a:r>
            <a:endParaRPr lang="en-IN" sz="1400" dirty="0"/>
          </a:p>
          <a:p>
            <a:r>
              <a:rPr lang="en-US" sz="1400" dirty="0">
                <a:hlinkClick r:id="rId8"/>
              </a:rPr>
              <a:t>https://arxiv.org/pdf/1908.07245.pdf</a:t>
            </a:r>
            <a:endParaRPr lang="en-US" sz="1400" dirty="0"/>
          </a:p>
          <a:p>
            <a:r>
              <a:rPr lang="en-US" sz="1400" dirty="0">
                <a:hlinkClick r:id="rId9"/>
              </a:rPr>
              <a:t>https://docs.google.com/presentation/d/1fIhGikFPnb7G5kr58OvYC3GN4io7MznnM0aAgadvJfc/edit#slide=id.g5888218f39_50_673</a:t>
            </a:r>
            <a:endParaRPr lang="en-US" sz="1400" dirty="0"/>
          </a:p>
          <a:p>
            <a:r>
              <a:rPr lang="en-US" sz="1400" dirty="0">
                <a:hlinkClick r:id="rId10"/>
              </a:rPr>
              <a:t>https://github.com/google-research/bert</a:t>
            </a:r>
            <a:endParaRPr lang="en-IN" sz="1600" dirty="0"/>
          </a:p>
          <a:p>
            <a:endParaRPr lang="en-IN" sz="1600" dirty="0"/>
          </a:p>
        </p:txBody>
      </p:sp>
      <p:sp>
        <p:nvSpPr>
          <p:cNvPr id="4" name="Slide Number Placeholder 3">
            <a:extLst>
              <a:ext uri="{FF2B5EF4-FFF2-40B4-BE49-F238E27FC236}">
                <a16:creationId xmlns:a16="http://schemas.microsoft.com/office/drawing/2014/main" id="{B2FB1EA7-42A8-9B45-A016-91B94E7729A2}"/>
              </a:ext>
            </a:extLst>
          </p:cNvPr>
          <p:cNvSpPr>
            <a:spLocks noGrp="1"/>
          </p:cNvSpPr>
          <p:nvPr>
            <p:ph type="sldNum" sz="quarter" idx="12"/>
          </p:nvPr>
        </p:nvSpPr>
        <p:spPr/>
        <p:txBody>
          <a:bodyPr/>
          <a:lstStyle/>
          <a:p>
            <a:fld id="{B2DC25EE-239B-4C5F-AAD1-255A7D5F1EE2}" type="slidenum">
              <a:rPr lang="en-US" smtClean="0"/>
              <a:t>24</a:t>
            </a:fld>
            <a:endParaRPr lang="en-US"/>
          </a:p>
        </p:txBody>
      </p:sp>
    </p:spTree>
    <p:extLst>
      <p:ext uri="{BB962C8B-B14F-4D97-AF65-F5344CB8AC3E}">
        <p14:creationId xmlns:p14="http://schemas.microsoft.com/office/powerpoint/2010/main" val="30991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E101-94C2-4166-9C71-68DED417AAF6}"/>
              </a:ext>
            </a:extLst>
          </p:cNvPr>
          <p:cNvSpPr>
            <a:spLocks noGrp="1"/>
          </p:cNvSpPr>
          <p:nvPr>
            <p:ph type="title"/>
          </p:nvPr>
        </p:nvSpPr>
        <p:spPr/>
        <p:txBody>
          <a:bodyPr/>
          <a:lstStyle/>
          <a:p>
            <a:r>
              <a:rPr lang="en-IN" dirty="0"/>
              <a:t>Introduction: WSD</a:t>
            </a:r>
          </a:p>
        </p:txBody>
      </p:sp>
      <p:sp>
        <p:nvSpPr>
          <p:cNvPr id="3" name="Content Placeholder 2">
            <a:extLst>
              <a:ext uri="{FF2B5EF4-FFF2-40B4-BE49-F238E27FC236}">
                <a16:creationId xmlns:a16="http://schemas.microsoft.com/office/drawing/2014/main" id="{5C2A7289-A126-4E52-8DA7-5286F365A965}"/>
              </a:ext>
            </a:extLst>
          </p:cNvPr>
          <p:cNvSpPr>
            <a:spLocks noGrp="1"/>
          </p:cNvSpPr>
          <p:nvPr>
            <p:ph idx="1"/>
          </p:nvPr>
        </p:nvSpPr>
        <p:spPr>
          <a:xfrm>
            <a:off x="526840" y="2230396"/>
            <a:ext cx="5244175" cy="4533742"/>
          </a:xfrm>
        </p:spPr>
        <p:txBody>
          <a:bodyPr>
            <a:noAutofit/>
          </a:bodyPr>
          <a:lstStyle/>
          <a:p>
            <a:r>
              <a:rPr lang="en-IN" sz="1800" dirty="0">
                <a:latin typeface="Calibri" panose="020F0502020204030204" pitchFamily="34" charset="0"/>
                <a:cs typeface="Calibri" panose="020F0502020204030204" pitchFamily="34" charset="0"/>
              </a:rPr>
              <a:t>At least </a:t>
            </a:r>
            <a:r>
              <a:rPr lang="en-IN" sz="1800" b="1" dirty="0">
                <a:latin typeface="Calibri" panose="020F0502020204030204" pitchFamily="34" charset="0"/>
                <a:cs typeface="Calibri" panose="020F0502020204030204" pitchFamily="34" charset="0"/>
              </a:rPr>
              <a:t>32% ambiguous words</a:t>
            </a:r>
          </a:p>
          <a:p>
            <a:pPr lvl="1"/>
            <a:r>
              <a:rPr lang="en-IN" sz="1800" dirty="0">
                <a:latin typeface="Calibri" panose="020F0502020204030204" pitchFamily="34" charset="0"/>
                <a:cs typeface="Calibri" panose="020F0502020204030204" pitchFamily="34" charset="0"/>
              </a:rPr>
              <a:t>Give richness</a:t>
            </a:r>
          </a:p>
          <a:p>
            <a:pPr lvl="1"/>
            <a:r>
              <a:rPr lang="en-IN" sz="1800" dirty="0">
                <a:latin typeface="Calibri" panose="020F0502020204030204" pitchFamily="34" charset="0"/>
                <a:cs typeface="Calibri" panose="020F0502020204030204" pitchFamily="34" charset="0"/>
              </a:rPr>
              <a:t>Also doubt, especially to </a:t>
            </a:r>
            <a:r>
              <a:rPr lang="en-IN" sz="1800" b="1" dirty="0">
                <a:latin typeface="Calibri" panose="020F0502020204030204" pitchFamily="34" charset="0"/>
                <a:cs typeface="Calibri" panose="020F0502020204030204" pitchFamily="34" charset="0"/>
              </a:rPr>
              <a:t>ESL</a:t>
            </a:r>
          </a:p>
          <a:p>
            <a:r>
              <a:rPr lang="en-US" sz="1800" b="1" dirty="0">
                <a:latin typeface="Calibri" panose="020F0502020204030204" pitchFamily="34" charset="0"/>
                <a:cs typeface="Calibri" panose="020F0502020204030204" pitchFamily="34" charset="0"/>
              </a:rPr>
              <a:t>Problem</a:t>
            </a:r>
            <a:r>
              <a:rPr lang="en-US" sz="1800" dirty="0">
                <a:latin typeface="Calibri" panose="020F0502020204030204" pitchFamily="34" charset="0"/>
                <a:cs typeface="Calibri" panose="020F0502020204030204" pitchFamily="34" charset="0"/>
              </a:rPr>
              <a:t>: Existing Apps- Kindle, Apple books, etc. </a:t>
            </a:r>
          </a:p>
          <a:p>
            <a:pPr lvl="1"/>
            <a:r>
              <a:rPr lang="en-US" sz="1800" dirty="0">
                <a:latin typeface="Calibri" panose="020F0502020204030204" pitchFamily="34" charset="0"/>
                <a:cs typeface="Calibri" panose="020F0502020204030204" pitchFamily="34" charset="0"/>
              </a:rPr>
              <a:t>Provide in-app word lookup</a:t>
            </a:r>
          </a:p>
          <a:p>
            <a:pPr lvl="1"/>
            <a:r>
              <a:rPr lang="en-US" sz="1800" dirty="0">
                <a:latin typeface="Calibri" panose="020F0502020204030204" pitchFamily="34" charset="0"/>
                <a:cs typeface="Calibri" panose="020F0502020204030204" pitchFamily="34" charset="0"/>
              </a:rPr>
              <a:t>NOT context-sensitive meaning</a:t>
            </a:r>
          </a:p>
          <a:p>
            <a:r>
              <a:rPr lang="en-IN" sz="1800" b="1" dirty="0">
                <a:effectLst/>
                <a:latin typeface="Calibri" panose="020F0502020204030204" pitchFamily="34" charset="0"/>
                <a:ea typeface="Calibri" panose="020F0502020204030204" pitchFamily="34" charset="0"/>
                <a:cs typeface="Calibri" panose="020F0502020204030204" pitchFamily="34" charset="0"/>
              </a:rPr>
              <a:t>Solution</a:t>
            </a:r>
            <a:r>
              <a:rPr lang="en-IN" sz="1800" dirty="0">
                <a:effectLst/>
                <a:latin typeface="Calibri" panose="020F0502020204030204" pitchFamily="34" charset="0"/>
                <a:ea typeface="Calibri" panose="020F0502020204030204" pitchFamily="34" charset="0"/>
                <a:cs typeface="Calibri" panose="020F0502020204030204" pitchFamily="34" charset="0"/>
              </a:rPr>
              <a:t>: Word Sense Disambiguation through NLP </a:t>
            </a:r>
            <a:endParaRPr lang="en-US" sz="1800" dirty="0">
              <a:latin typeface="Calibri" panose="020F0502020204030204" pitchFamily="34" charset="0"/>
              <a:cs typeface="Calibri" panose="020F0502020204030204" pitchFamily="34" charset="0"/>
            </a:endParaRPr>
          </a:p>
          <a:p>
            <a:r>
              <a:rPr lang="en-IN" sz="1800" dirty="0" err="1">
                <a:effectLst/>
                <a:latin typeface="Calibri" panose="020F0502020204030204" pitchFamily="34" charset="0"/>
                <a:ea typeface="Calibri" panose="020F0502020204030204" pitchFamily="34" charset="0"/>
                <a:cs typeface="Calibri" panose="020F0502020204030204" pitchFamily="34" charset="0"/>
              </a:rPr>
              <a:t>Koob</a:t>
            </a:r>
            <a:r>
              <a:rPr lang="en-IN" sz="1800" dirty="0">
                <a:effectLst/>
                <a:latin typeface="Calibri" panose="020F0502020204030204" pitchFamily="34" charset="0"/>
                <a:ea typeface="Calibri" panose="020F0502020204030204" pitchFamily="34" charset="0"/>
                <a:cs typeface="Calibri" panose="020F0502020204030204" pitchFamily="34" charset="0"/>
              </a:rPr>
              <a:t> e-Reader </a:t>
            </a:r>
          </a:p>
          <a:p>
            <a:pPr marL="0" indent="0">
              <a:buNone/>
            </a:pPr>
            <a:endParaRPr lang="en-US" sz="1800"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6E525BB1-DDC3-4B41-9508-E2B2D7A2277C}"/>
              </a:ext>
            </a:extLst>
          </p:cNvPr>
          <p:cNvGrpSpPr/>
          <p:nvPr/>
        </p:nvGrpSpPr>
        <p:grpSpPr>
          <a:xfrm>
            <a:off x="6656300" y="0"/>
            <a:ext cx="5535701" cy="6858067"/>
            <a:chOff x="6656300" y="0"/>
            <a:chExt cx="5535701" cy="6858067"/>
          </a:xfrm>
        </p:grpSpPr>
        <p:pic>
          <p:nvPicPr>
            <p:cNvPr id="14" name="Google Shape;150;g88d76e087e_0_0">
              <a:extLst>
                <a:ext uri="{FF2B5EF4-FFF2-40B4-BE49-F238E27FC236}">
                  <a16:creationId xmlns:a16="http://schemas.microsoft.com/office/drawing/2014/main" id="{4D82E785-2670-4DA1-9555-E478B58A6DEC}"/>
                </a:ext>
              </a:extLst>
            </p:cNvPr>
            <p:cNvPicPr preferRelativeResize="0"/>
            <p:nvPr/>
          </p:nvPicPr>
          <p:blipFill rotWithShape="1">
            <a:blip r:embed="rId3">
              <a:alphaModFix/>
            </a:blip>
            <a:srcRect l="18569" r="13756"/>
            <a:stretch/>
          </p:blipFill>
          <p:spPr>
            <a:xfrm>
              <a:off x="6656300" y="0"/>
              <a:ext cx="5535701" cy="6858000"/>
            </a:xfrm>
            <a:prstGeom prst="rect">
              <a:avLst/>
            </a:prstGeom>
            <a:noFill/>
            <a:ln>
              <a:noFill/>
            </a:ln>
          </p:spPr>
        </p:pic>
        <p:pic>
          <p:nvPicPr>
            <p:cNvPr id="20" name="Google Shape;153;g88d76e087e_0_0">
              <a:extLst>
                <a:ext uri="{FF2B5EF4-FFF2-40B4-BE49-F238E27FC236}">
                  <a16:creationId xmlns:a16="http://schemas.microsoft.com/office/drawing/2014/main" id="{511CEB76-723A-4696-8CC6-7E71A538C41B}"/>
                </a:ext>
              </a:extLst>
            </p:cNvPr>
            <p:cNvPicPr preferRelativeResize="0"/>
            <p:nvPr/>
          </p:nvPicPr>
          <p:blipFill rotWithShape="1">
            <a:blip r:embed="rId4">
              <a:alphaModFix/>
            </a:blip>
            <a:srcRect/>
            <a:stretch/>
          </p:blipFill>
          <p:spPr>
            <a:xfrm rot="-941835">
              <a:off x="8002929" y="1540256"/>
              <a:ext cx="2541440" cy="3430989"/>
            </a:xfrm>
            <a:prstGeom prst="rect">
              <a:avLst/>
            </a:prstGeom>
            <a:noFill/>
            <a:ln>
              <a:noFill/>
            </a:ln>
          </p:spPr>
        </p:pic>
        <p:sp>
          <p:nvSpPr>
            <p:cNvPr id="21" name="Google Shape;154;g88d76e087e_0_0">
              <a:extLst>
                <a:ext uri="{FF2B5EF4-FFF2-40B4-BE49-F238E27FC236}">
                  <a16:creationId xmlns:a16="http://schemas.microsoft.com/office/drawing/2014/main" id="{C9C43CEC-A346-463B-A2EC-B70CCA7A35AB}"/>
                </a:ext>
              </a:extLst>
            </p:cNvPr>
            <p:cNvSpPr txBox="1"/>
            <p:nvPr/>
          </p:nvSpPr>
          <p:spPr>
            <a:xfrm>
              <a:off x="6656300" y="6507667"/>
              <a:ext cx="5535600" cy="350400"/>
            </a:xfrm>
            <a:prstGeom prst="rect">
              <a:avLst/>
            </a:prstGeom>
            <a:noFill/>
            <a:ln>
              <a:noFill/>
            </a:ln>
          </p:spPr>
          <p:txBody>
            <a:bodyPr spcFirstLastPara="1" wrap="square" lIns="121900" tIns="121900" rIns="121900" bIns="121900" anchor="t" anchorCtr="0">
              <a:noAutofit/>
            </a:bodyPr>
            <a:lstStyle/>
            <a:p>
              <a:pPr marL="0" marR="338658" lvl="0" indent="0" algn="l" rtl="0">
                <a:lnSpc>
                  <a:spcPct val="100000"/>
                </a:lnSpc>
                <a:spcBef>
                  <a:spcPts val="0"/>
                </a:spcBef>
                <a:spcAft>
                  <a:spcPts val="0"/>
                </a:spcAft>
                <a:buNone/>
              </a:pPr>
              <a:r>
                <a:rPr lang="en-US" sz="667" b="0" i="0" u="none" strike="noStrike" cap="none">
                  <a:solidFill>
                    <a:srgbClr val="B7B7B7"/>
                  </a:solidFill>
                  <a:latin typeface="Arial"/>
                  <a:ea typeface="Arial"/>
                  <a:cs typeface="Arial"/>
                  <a:sym typeface="Arial"/>
                </a:rPr>
                <a:t>Photo by </a:t>
              </a:r>
              <a:r>
                <a:rPr lang="en-US" sz="667" b="0" i="0" u="sng" strike="noStrike" cap="none">
                  <a:solidFill>
                    <a:srgbClr val="B7B7B7"/>
                  </a:solidFill>
                  <a:latin typeface="Arial"/>
                  <a:ea typeface="Arial"/>
                  <a:cs typeface="Arial"/>
                  <a:sym typeface="Arial"/>
                  <a:hlinkClick r:id="rId5">
                    <a:extLst>
                      <a:ext uri="{A12FA001-AC4F-418D-AE19-62706E023703}">
                        <ahyp:hlinkClr xmlns:ahyp="http://schemas.microsoft.com/office/drawing/2018/hyperlinkcolor" val="tx"/>
                      </a:ext>
                    </a:extLst>
                  </a:hlinkClick>
                </a:rPr>
                <a:t>Balázs Kétyi</a:t>
              </a:r>
              <a:r>
                <a:rPr lang="en-US" sz="667" b="0" i="0" u="none" strike="noStrike" cap="none">
                  <a:solidFill>
                    <a:srgbClr val="B7B7B7"/>
                  </a:solidFill>
                  <a:latin typeface="Arial"/>
                  <a:ea typeface="Arial"/>
                  <a:cs typeface="Arial"/>
                  <a:sym typeface="Arial"/>
                </a:rPr>
                <a:t> on </a:t>
              </a:r>
              <a:r>
                <a:rPr lang="en-US" sz="667" b="0" i="0" u="sng" strike="noStrike" cap="none">
                  <a:solidFill>
                    <a:srgbClr val="B7B7B7"/>
                  </a:solidFill>
                  <a:latin typeface="Arial"/>
                  <a:ea typeface="Arial"/>
                  <a:cs typeface="Arial"/>
                  <a:sym typeface="Arial"/>
                  <a:hlinkClick r:id="rId6">
                    <a:extLst>
                      <a:ext uri="{A12FA001-AC4F-418D-AE19-62706E023703}">
                        <ahyp:hlinkClr xmlns:ahyp="http://schemas.microsoft.com/office/drawing/2018/hyperlinkcolor" val="tx"/>
                      </a:ext>
                    </a:extLst>
                  </a:hlinkClick>
                </a:rPr>
                <a:t>Unsplash</a:t>
              </a:r>
              <a:endParaRPr sz="667" b="0" i="0" u="sng" strike="noStrike" cap="none">
                <a:solidFill>
                  <a:srgbClr val="B7B7B7"/>
                </a:solidFill>
                <a:latin typeface="Arial"/>
                <a:ea typeface="Arial"/>
                <a:cs typeface="Arial"/>
                <a:sym typeface="Arial"/>
              </a:endParaRPr>
            </a:p>
            <a:p>
              <a:pPr marL="0" marR="338658" lvl="0" indent="0" algn="l" rtl="0">
                <a:lnSpc>
                  <a:spcPct val="100000"/>
                </a:lnSpc>
                <a:spcBef>
                  <a:spcPts val="0"/>
                </a:spcBef>
                <a:spcAft>
                  <a:spcPts val="0"/>
                </a:spcAft>
                <a:buNone/>
              </a:pPr>
              <a:r>
                <a:rPr lang="en-US" sz="667" b="0" i="0" u="sng" strike="noStrike" cap="none">
                  <a:solidFill>
                    <a:srgbClr val="B7B7B7"/>
                  </a:solidFill>
                  <a:latin typeface="Arial"/>
                  <a:ea typeface="Arial"/>
                  <a:cs typeface="Arial"/>
                  <a:sym typeface="Arial"/>
                  <a:hlinkClick r:id="rId7">
                    <a:extLst>
                      <a:ext uri="{A12FA001-AC4F-418D-AE19-62706E023703}">
                        <ahyp:hlinkClr xmlns:ahyp="http://schemas.microsoft.com/office/drawing/2018/hyperlinkcolor" val="tx"/>
                      </a:ext>
                    </a:extLst>
                  </a:hlinkClick>
                </a:rPr>
                <a:t>https://www.liabelle.me/must-know-tips-and-tricks-for-kindle-paperwhite-newbies-part-1/</a:t>
              </a:r>
              <a:endParaRPr sz="667" b="0" i="0" u="sng" strike="noStrike" cap="none">
                <a:solidFill>
                  <a:srgbClr val="B7B7B7"/>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8D23E6A7-296A-46B0-B6BA-AACAB78E5C0D}"/>
              </a:ext>
            </a:extLst>
          </p:cNvPr>
          <p:cNvGrpSpPr/>
          <p:nvPr/>
        </p:nvGrpSpPr>
        <p:grpSpPr>
          <a:xfrm>
            <a:off x="6616921" y="2426729"/>
            <a:ext cx="5163599" cy="3732758"/>
            <a:chOff x="7138319" y="436005"/>
            <a:chExt cx="4615657" cy="3336652"/>
          </a:xfrm>
        </p:grpSpPr>
        <p:sp>
          <p:nvSpPr>
            <p:cNvPr id="23" name="Rectangle 22">
              <a:extLst>
                <a:ext uri="{FF2B5EF4-FFF2-40B4-BE49-F238E27FC236}">
                  <a16:creationId xmlns:a16="http://schemas.microsoft.com/office/drawing/2014/main" id="{727B5F1E-99F2-46F9-B808-2109DB489118}"/>
                </a:ext>
              </a:extLst>
            </p:cNvPr>
            <p:cNvSpPr/>
            <p:nvPr/>
          </p:nvSpPr>
          <p:spPr>
            <a:xfrm>
              <a:off x="7139587" y="436005"/>
              <a:ext cx="4614389" cy="3336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descr="A close up of text on a white background&#10;&#10;Description automatically generated">
              <a:extLst>
                <a:ext uri="{FF2B5EF4-FFF2-40B4-BE49-F238E27FC236}">
                  <a16:creationId xmlns:a16="http://schemas.microsoft.com/office/drawing/2014/main" id="{FF492DEF-C422-44B2-B432-D99502CD2474}"/>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38319" y="475972"/>
              <a:ext cx="4602374" cy="3296685"/>
            </a:xfrm>
            <a:prstGeom prst="rect">
              <a:avLst/>
            </a:prstGeom>
          </p:spPr>
        </p:pic>
      </p:grpSp>
      <p:sp>
        <p:nvSpPr>
          <p:cNvPr id="25" name="TextBox 24">
            <a:extLst>
              <a:ext uri="{FF2B5EF4-FFF2-40B4-BE49-F238E27FC236}">
                <a16:creationId xmlns:a16="http://schemas.microsoft.com/office/drawing/2014/main" id="{8B93E194-7D17-48E2-90C9-1C2FFFB50FA0}"/>
              </a:ext>
            </a:extLst>
          </p:cNvPr>
          <p:cNvSpPr txBox="1"/>
          <p:nvPr/>
        </p:nvSpPr>
        <p:spPr>
          <a:xfrm>
            <a:off x="5598528" y="6537115"/>
            <a:ext cx="1816689" cy="461665"/>
          </a:xfrm>
          <a:prstGeom prst="rect">
            <a:avLst/>
          </a:prstGeom>
          <a:noFill/>
        </p:spPr>
        <p:txBody>
          <a:bodyPr wrap="square" rtlCol="0">
            <a:spAutoFit/>
          </a:bodyPr>
          <a:lstStyle/>
          <a:p>
            <a:r>
              <a:rPr lang="en-IN" sz="1200" dirty="0">
                <a:latin typeface="Calibri" panose="020F0502020204030204" pitchFamily="34" charset="0"/>
                <a:cs typeface="Calibri" panose="020F0502020204030204" pitchFamily="34" charset="0"/>
                <a:hlinkClick r:id="rId9"/>
              </a:rPr>
              <a:t>Image Source</a:t>
            </a:r>
            <a:endParaRPr lang="en-IN" sz="1200" dirty="0">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2A4E8D7-E73A-1241-A145-2909DBC0B879}"/>
              </a:ext>
            </a:extLst>
          </p:cNvPr>
          <p:cNvSpPr>
            <a:spLocks noGrp="1"/>
          </p:cNvSpPr>
          <p:nvPr>
            <p:ph type="sldNum" sz="quarter" idx="12"/>
          </p:nvPr>
        </p:nvSpPr>
        <p:spPr/>
        <p:txBody>
          <a:bodyPr/>
          <a:lstStyle/>
          <a:p>
            <a:fld id="{B2DC25EE-239B-4C5F-AAD1-255A7D5F1EE2}" type="slidenum">
              <a:rPr lang="en-US" smtClean="0"/>
              <a:t>3</a:t>
            </a:fld>
            <a:endParaRPr lang="en-US"/>
          </a:p>
        </p:txBody>
      </p:sp>
    </p:spTree>
    <p:extLst>
      <p:ext uri="{BB962C8B-B14F-4D97-AF65-F5344CB8AC3E}">
        <p14:creationId xmlns:p14="http://schemas.microsoft.com/office/powerpoint/2010/main" val="21262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B15F5-97B3-47C3-A1D5-00E28F982369}"/>
              </a:ext>
            </a:extLst>
          </p:cNvPr>
          <p:cNvSpPr>
            <a:spLocks noGrp="1"/>
          </p:cNvSpPr>
          <p:nvPr>
            <p:ph type="title"/>
          </p:nvPr>
        </p:nvSpPr>
        <p:spPr/>
        <p:txBody>
          <a:bodyPr/>
          <a:lstStyle/>
          <a:p>
            <a:r>
              <a:rPr lang="en-IN" dirty="0"/>
              <a:t>Project Objective &amp; Use Case</a:t>
            </a:r>
          </a:p>
        </p:txBody>
      </p:sp>
      <p:graphicFrame>
        <p:nvGraphicFramePr>
          <p:cNvPr id="10" name="Content Placeholder 2">
            <a:extLst>
              <a:ext uri="{FF2B5EF4-FFF2-40B4-BE49-F238E27FC236}">
                <a16:creationId xmlns:a16="http://schemas.microsoft.com/office/drawing/2014/main" id="{F02FE886-A7CE-4A56-8A20-5742DB5FEB84}"/>
              </a:ext>
            </a:extLst>
          </p:cNvPr>
          <p:cNvGraphicFramePr>
            <a:graphicFrameLocks/>
          </p:cNvGraphicFramePr>
          <p:nvPr>
            <p:extLst>
              <p:ext uri="{D42A27DB-BD31-4B8C-83A1-F6EECF244321}">
                <p14:modId xmlns:p14="http://schemas.microsoft.com/office/powerpoint/2010/main" val="3139888456"/>
              </p:ext>
            </p:extLst>
          </p:nvPr>
        </p:nvGraphicFramePr>
        <p:xfrm>
          <a:off x="656867" y="1593249"/>
          <a:ext cx="10954367" cy="1755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a:extLst>
              <a:ext uri="{FF2B5EF4-FFF2-40B4-BE49-F238E27FC236}">
                <a16:creationId xmlns:a16="http://schemas.microsoft.com/office/drawing/2014/main" id="{04AC7D5D-C2EA-4565-A729-4B7C8D39E0CA}"/>
              </a:ext>
            </a:extLst>
          </p:cNvPr>
          <p:cNvPicPr>
            <a:picLocks noChangeAspect="1"/>
          </p:cNvPicPr>
          <p:nvPr/>
        </p:nvPicPr>
        <p:blipFill rotWithShape="1">
          <a:blip r:embed="rId8"/>
          <a:srcRect l="27764" t="64819" r="41391" b="22031"/>
          <a:stretch/>
        </p:blipFill>
        <p:spPr>
          <a:xfrm>
            <a:off x="6761481" y="5139056"/>
            <a:ext cx="5217416" cy="1251231"/>
          </a:xfrm>
          <a:prstGeom prst="rect">
            <a:avLst/>
          </a:prstGeom>
          <a:ln>
            <a:solidFill>
              <a:schemeClr val="tx1"/>
            </a:solidFill>
          </a:ln>
        </p:spPr>
      </p:pic>
      <p:sp>
        <p:nvSpPr>
          <p:cNvPr id="18" name="TextBox 17">
            <a:extLst>
              <a:ext uri="{FF2B5EF4-FFF2-40B4-BE49-F238E27FC236}">
                <a16:creationId xmlns:a16="http://schemas.microsoft.com/office/drawing/2014/main" id="{1A2024CC-43CD-4C54-9C89-46A8527F00DE}"/>
              </a:ext>
            </a:extLst>
          </p:cNvPr>
          <p:cNvSpPr txBox="1"/>
          <p:nvPr/>
        </p:nvSpPr>
        <p:spPr>
          <a:xfrm>
            <a:off x="8443139" y="4425085"/>
            <a:ext cx="2641636" cy="584775"/>
          </a:xfrm>
          <a:prstGeom prst="rect">
            <a:avLst/>
          </a:prstGeom>
          <a:noFill/>
        </p:spPr>
        <p:txBody>
          <a:bodyPr wrap="square" rtlCol="0">
            <a:spAutoFit/>
          </a:bodyPr>
          <a:lstStyle/>
          <a:p>
            <a:r>
              <a:rPr lang="en-IN" sz="1600" b="1" dirty="0">
                <a:latin typeface="Calibri" panose="020F0502020204030204" pitchFamily="34" charset="0"/>
                <a:cs typeface="Calibri" panose="020F0502020204030204" pitchFamily="34" charset="0"/>
              </a:rPr>
              <a:t>Look up word: zeal</a:t>
            </a:r>
            <a:endParaRPr lang="en-IN" sz="1600" dirty="0">
              <a:latin typeface="Calibri" panose="020F0502020204030204" pitchFamily="34" charset="0"/>
              <a:cs typeface="Calibri" panose="020F0502020204030204" pitchFamily="34" charset="0"/>
            </a:endParaRPr>
          </a:p>
          <a:p>
            <a:r>
              <a:rPr lang="en-IN" sz="1600" dirty="0">
                <a:latin typeface="Calibri" panose="020F0502020204030204" pitchFamily="34" charset="0"/>
                <a:cs typeface="Calibri" panose="020F0502020204030204" pitchFamily="34" charset="0"/>
              </a:rPr>
              <a:t>Ranked Order of Meaning</a:t>
            </a:r>
          </a:p>
        </p:txBody>
      </p:sp>
      <p:sp>
        <p:nvSpPr>
          <p:cNvPr id="19" name="TextBox 18">
            <a:extLst>
              <a:ext uri="{FF2B5EF4-FFF2-40B4-BE49-F238E27FC236}">
                <a16:creationId xmlns:a16="http://schemas.microsoft.com/office/drawing/2014/main" id="{34A704A7-BFB7-4A84-B61C-668F1E87E9D8}"/>
              </a:ext>
            </a:extLst>
          </p:cNvPr>
          <p:cNvSpPr txBox="1"/>
          <p:nvPr/>
        </p:nvSpPr>
        <p:spPr>
          <a:xfrm>
            <a:off x="1443076" y="3070232"/>
            <a:ext cx="3642003" cy="800219"/>
          </a:xfrm>
          <a:prstGeom prst="rect">
            <a:avLst/>
          </a:prstGeom>
          <a:noFill/>
        </p:spPr>
        <p:txBody>
          <a:bodyPr wrap="square" rtlCol="0">
            <a:spAutoFit/>
          </a:bodyPr>
          <a:lstStyle/>
          <a:p>
            <a:pPr>
              <a:spcAft>
                <a:spcPts val="600"/>
              </a:spcAft>
            </a:pPr>
            <a:r>
              <a:rPr lang="en-IN" sz="1200" b="1" dirty="0">
                <a:latin typeface="Calibri" panose="020F0502020204030204" pitchFamily="34" charset="0"/>
                <a:cs typeface="Calibri" panose="020F0502020204030204" pitchFamily="34" charset="0"/>
              </a:rPr>
              <a:t>Data: </a:t>
            </a:r>
            <a:r>
              <a:rPr lang="en-IN" sz="1200" dirty="0">
                <a:latin typeface="Calibri" panose="020F0502020204030204" pitchFamily="34" charset="0"/>
                <a:cs typeface="Calibri" panose="020F0502020204030204" pitchFamily="34" charset="0"/>
              </a:rPr>
              <a:t>270+ words</a:t>
            </a:r>
          </a:p>
          <a:p>
            <a:pPr>
              <a:spcAft>
                <a:spcPts val="600"/>
              </a:spcAft>
            </a:pPr>
            <a:r>
              <a:rPr lang="en-IN" sz="1200" b="1" dirty="0">
                <a:latin typeface="Calibri" panose="020F0502020204030204" pitchFamily="34" charset="0"/>
                <a:cs typeface="Calibri" panose="020F0502020204030204" pitchFamily="34" charset="0"/>
              </a:rPr>
              <a:t>Data Source</a:t>
            </a:r>
            <a:r>
              <a:rPr lang="en-IN" sz="1200" dirty="0">
                <a:latin typeface="Calibri" panose="020F0502020204030204" pitchFamily="34" charset="0"/>
                <a:cs typeface="Calibri" panose="020F0502020204030204" pitchFamily="34" charset="0"/>
              </a:rPr>
              <a:t>: Book Reading with Patrick</a:t>
            </a:r>
          </a:p>
          <a:p>
            <a:pPr>
              <a:spcAft>
                <a:spcPts val="600"/>
              </a:spcAft>
            </a:pPr>
            <a:r>
              <a:rPr lang="en-IN" sz="1200" b="1" dirty="0">
                <a:latin typeface="Calibri" panose="020F0502020204030204" pitchFamily="34" charset="0"/>
                <a:cs typeface="Calibri" panose="020F0502020204030204" pitchFamily="34" charset="0"/>
              </a:rPr>
              <a:t>Dictionary Source</a:t>
            </a:r>
            <a:r>
              <a:rPr lang="en-IN" sz="1200" dirty="0">
                <a:latin typeface="Calibri" panose="020F0502020204030204" pitchFamily="34" charset="0"/>
                <a:cs typeface="Calibri" panose="020F0502020204030204" pitchFamily="34" charset="0"/>
              </a:rPr>
              <a:t>: Miriam Webster</a:t>
            </a:r>
          </a:p>
        </p:txBody>
      </p:sp>
      <p:sp>
        <p:nvSpPr>
          <p:cNvPr id="23" name="TextBox 22">
            <a:extLst>
              <a:ext uri="{FF2B5EF4-FFF2-40B4-BE49-F238E27FC236}">
                <a16:creationId xmlns:a16="http://schemas.microsoft.com/office/drawing/2014/main" id="{E775FBC5-D300-44B8-B38E-9389DEC64E72}"/>
              </a:ext>
            </a:extLst>
          </p:cNvPr>
          <p:cNvSpPr txBox="1"/>
          <p:nvPr/>
        </p:nvSpPr>
        <p:spPr>
          <a:xfrm>
            <a:off x="8108074" y="3593452"/>
            <a:ext cx="2976701" cy="538609"/>
          </a:xfrm>
          <a:prstGeom prst="rect">
            <a:avLst/>
          </a:prstGeom>
          <a:noFill/>
        </p:spPr>
        <p:txBody>
          <a:bodyPr wrap="square" rtlCol="0">
            <a:spAutoFit/>
          </a:bodyPr>
          <a:lstStyle/>
          <a:p>
            <a:pPr>
              <a:spcAft>
                <a:spcPts val="600"/>
              </a:spcAft>
            </a:pPr>
            <a:r>
              <a:rPr lang="en-IN" sz="1200" b="1" dirty="0">
                <a:latin typeface="Calibri" panose="020F0502020204030204" pitchFamily="34" charset="0"/>
                <a:cs typeface="Calibri" panose="020F0502020204030204" pitchFamily="34" charset="0"/>
              </a:rPr>
              <a:t>Metrics: </a:t>
            </a:r>
            <a:r>
              <a:rPr lang="en-IN" sz="1200" dirty="0">
                <a:latin typeface="Calibri" panose="020F0502020204030204" pitchFamily="34" charset="0"/>
                <a:cs typeface="Calibri" panose="020F0502020204030204" pitchFamily="34" charset="0"/>
              </a:rPr>
              <a:t>Accuracy &amp; Mean Reciprocal Rank</a:t>
            </a:r>
          </a:p>
          <a:p>
            <a:pPr>
              <a:spcAft>
                <a:spcPts val="600"/>
              </a:spcAft>
            </a:pPr>
            <a:endParaRPr lang="en-IN" sz="1200" dirty="0">
              <a:latin typeface="Calibri" panose="020F0502020204030204" pitchFamily="34" charset="0"/>
              <a:cs typeface="Calibri" panose="020F0502020204030204" pitchFamily="34" charset="0"/>
            </a:endParaRPr>
          </a:p>
        </p:txBody>
      </p:sp>
      <p:grpSp>
        <p:nvGrpSpPr>
          <p:cNvPr id="25" name="Group 24">
            <a:extLst>
              <a:ext uri="{FF2B5EF4-FFF2-40B4-BE49-F238E27FC236}">
                <a16:creationId xmlns:a16="http://schemas.microsoft.com/office/drawing/2014/main" id="{1A2A1AF6-2724-4773-AA07-64CD54C8AEE8}"/>
              </a:ext>
            </a:extLst>
          </p:cNvPr>
          <p:cNvGrpSpPr/>
          <p:nvPr/>
        </p:nvGrpSpPr>
        <p:grpSpPr>
          <a:xfrm>
            <a:off x="467944" y="3962893"/>
            <a:ext cx="6209051" cy="2474926"/>
            <a:chOff x="467944" y="3946851"/>
            <a:chExt cx="6209051" cy="2474926"/>
          </a:xfrm>
        </p:grpSpPr>
        <p:grpSp>
          <p:nvGrpSpPr>
            <p:cNvPr id="22" name="Group 21">
              <a:extLst>
                <a:ext uri="{FF2B5EF4-FFF2-40B4-BE49-F238E27FC236}">
                  <a16:creationId xmlns:a16="http://schemas.microsoft.com/office/drawing/2014/main" id="{4B6E057F-A989-4FB1-B6CE-1E93FE47E8AE}"/>
                </a:ext>
              </a:extLst>
            </p:cNvPr>
            <p:cNvGrpSpPr/>
            <p:nvPr/>
          </p:nvGrpSpPr>
          <p:grpSpPr>
            <a:xfrm>
              <a:off x="476030" y="4232893"/>
              <a:ext cx="6200965" cy="2188884"/>
              <a:chOff x="476030" y="4266155"/>
              <a:chExt cx="6200965" cy="2188884"/>
            </a:xfrm>
          </p:grpSpPr>
          <p:pic>
            <p:nvPicPr>
              <p:cNvPr id="13" name="Picture 12">
                <a:extLst>
                  <a:ext uri="{FF2B5EF4-FFF2-40B4-BE49-F238E27FC236}">
                    <a16:creationId xmlns:a16="http://schemas.microsoft.com/office/drawing/2014/main" id="{256BDEBC-065B-44A9-8E65-01D0C4A7FDD1}"/>
                  </a:ext>
                </a:extLst>
              </p:cNvPr>
              <p:cNvPicPr>
                <a:picLocks noChangeAspect="1"/>
              </p:cNvPicPr>
              <p:nvPr/>
            </p:nvPicPr>
            <p:blipFill rotWithShape="1">
              <a:blip r:embed="rId9"/>
              <a:srcRect l="27665" t="51791" r="21474" b="16292"/>
              <a:stretch/>
            </p:blipFill>
            <p:spPr>
              <a:xfrm>
                <a:off x="476030" y="4266155"/>
                <a:ext cx="6200965" cy="2188884"/>
              </a:xfrm>
              <a:prstGeom prst="rect">
                <a:avLst/>
              </a:prstGeom>
            </p:spPr>
          </p:pic>
          <p:sp>
            <p:nvSpPr>
              <p:cNvPr id="20" name="Rectangle 19">
                <a:extLst>
                  <a:ext uri="{FF2B5EF4-FFF2-40B4-BE49-F238E27FC236}">
                    <a16:creationId xmlns:a16="http://schemas.microsoft.com/office/drawing/2014/main" id="{6C119E3C-5ACB-43A7-A673-4E0E3802E9BE}"/>
                  </a:ext>
                </a:extLst>
              </p:cNvPr>
              <p:cNvSpPr/>
              <p:nvPr/>
            </p:nvSpPr>
            <p:spPr>
              <a:xfrm>
                <a:off x="1223492" y="4426865"/>
                <a:ext cx="326265" cy="147345"/>
              </a:xfrm>
              <a:prstGeom prst="rect">
                <a:avLst/>
              </a:prstGeom>
              <a:solidFill>
                <a:srgbClr val="FF0000">
                  <a:alpha val="20000"/>
                </a:srgbClr>
              </a:solid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 name="TextBox 23">
              <a:extLst>
                <a:ext uri="{FF2B5EF4-FFF2-40B4-BE49-F238E27FC236}">
                  <a16:creationId xmlns:a16="http://schemas.microsoft.com/office/drawing/2014/main" id="{61248907-98B6-4F1B-9C4F-73356F097FF0}"/>
                </a:ext>
              </a:extLst>
            </p:cNvPr>
            <p:cNvSpPr txBox="1"/>
            <p:nvPr/>
          </p:nvSpPr>
          <p:spPr>
            <a:xfrm>
              <a:off x="467944" y="3946851"/>
              <a:ext cx="2494280" cy="307777"/>
            </a:xfrm>
            <a:prstGeom prst="rect">
              <a:avLst/>
            </a:prstGeom>
            <a:noFill/>
          </p:spPr>
          <p:txBody>
            <a:bodyPr wrap="square" rtlCol="0">
              <a:spAutoFit/>
            </a:bodyPr>
            <a:lstStyle/>
            <a:p>
              <a:r>
                <a:rPr lang="en-IN" sz="1400" b="1" dirty="0">
                  <a:latin typeface="Calibri" panose="020F0502020204030204" pitchFamily="34" charset="0"/>
                  <a:cs typeface="Calibri" panose="020F0502020204030204" pitchFamily="34" charset="0"/>
                </a:rPr>
                <a:t>Look up word: zeal</a:t>
              </a:r>
              <a:endParaRPr lang="en-IN" sz="1400" dirty="0"/>
            </a:p>
          </p:txBody>
        </p:sp>
      </p:grpSp>
      <p:graphicFrame>
        <p:nvGraphicFramePr>
          <p:cNvPr id="16" name="Table 15">
            <a:extLst>
              <a:ext uri="{FF2B5EF4-FFF2-40B4-BE49-F238E27FC236}">
                <a16:creationId xmlns:a16="http://schemas.microsoft.com/office/drawing/2014/main" id="{DAE23AC4-0D0C-488E-B24E-EE1CA55EA205}"/>
              </a:ext>
            </a:extLst>
          </p:cNvPr>
          <p:cNvGraphicFramePr>
            <a:graphicFrameLocks noGrp="1"/>
          </p:cNvGraphicFramePr>
          <p:nvPr>
            <p:extLst>
              <p:ext uri="{D42A27DB-BD31-4B8C-83A1-F6EECF244321}">
                <p14:modId xmlns:p14="http://schemas.microsoft.com/office/powerpoint/2010/main" val="1217878315"/>
              </p:ext>
            </p:extLst>
          </p:nvPr>
        </p:nvGraphicFramePr>
        <p:xfrm>
          <a:off x="467944" y="5139056"/>
          <a:ext cx="6134100" cy="1482090"/>
        </p:xfrm>
        <a:graphic>
          <a:graphicData uri="http://schemas.openxmlformats.org/drawingml/2006/table">
            <a:tbl>
              <a:tblPr>
                <a:tableStyleId>{5C22544A-7EE6-4342-B048-85BDC9FD1C3A}</a:tableStyleId>
              </a:tblPr>
              <a:tblGrid>
                <a:gridCol w="635000">
                  <a:extLst>
                    <a:ext uri="{9D8B030D-6E8A-4147-A177-3AD203B41FA5}">
                      <a16:colId xmlns:a16="http://schemas.microsoft.com/office/drawing/2014/main" val="2243378795"/>
                    </a:ext>
                  </a:extLst>
                </a:gridCol>
                <a:gridCol w="520700">
                  <a:extLst>
                    <a:ext uri="{9D8B030D-6E8A-4147-A177-3AD203B41FA5}">
                      <a16:colId xmlns:a16="http://schemas.microsoft.com/office/drawing/2014/main" val="3911957117"/>
                    </a:ext>
                  </a:extLst>
                </a:gridCol>
                <a:gridCol w="685800">
                  <a:extLst>
                    <a:ext uri="{9D8B030D-6E8A-4147-A177-3AD203B41FA5}">
                      <a16:colId xmlns:a16="http://schemas.microsoft.com/office/drawing/2014/main" val="366796372"/>
                    </a:ext>
                  </a:extLst>
                </a:gridCol>
                <a:gridCol w="3136900">
                  <a:extLst>
                    <a:ext uri="{9D8B030D-6E8A-4147-A177-3AD203B41FA5}">
                      <a16:colId xmlns:a16="http://schemas.microsoft.com/office/drawing/2014/main" val="973885540"/>
                    </a:ext>
                  </a:extLst>
                </a:gridCol>
                <a:gridCol w="520700">
                  <a:extLst>
                    <a:ext uri="{9D8B030D-6E8A-4147-A177-3AD203B41FA5}">
                      <a16:colId xmlns:a16="http://schemas.microsoft.com/office/drawing/2014/main" val="2165400616"/>
                    </a:ext>
                  </a:extLst>
                </a:gridCol>
                <a:gridCol w="635000">
                  <a:extLst>
                    <a:ext uri="{9D8B030D-6E8A-4147-A177-3AD203B41FA5}">
                      <a16:colId xmlns:a16="http://schemas.microsoft.com/office/drawing/2014/main" val="2170545169"/>
                    </a:ext>
                  </a:extLst>
                </a:gridCol>
              </a:tblGrid>
              <a:tr h="160952">
                <a:tc>
                  <a:txBody>
                    <a:bodyPr/>
                    <a:lstStyle/>
                    <a:p>
                      <a:pPr algn="ctr" fontAlgn="ctr"/>
                      <a:r>
                        <a:rPr lang="en-IN" sz="1200" b="1" u="none" strike="noStrike" dirty="0">
                          <a:effectLst/>
                          <a:latin typeface="Calibri" panose="020F0502020204030204" pitchFamily="34" charset="0"/>
                          <a:cs typeface="Calibri" panose="020F0502020204030204" pitchFamily="34" charset="0"/>
                        </a:rPr>
                        <a:t>Word id</a:t>
                      </a:r>
                      <a:endParaRPr lang="en-IN" sz="1200" b="1" i="0" u="none" strike="noStrike" dirty="0">
                        <a:solidFill>
                          <a:srgbClr val="000000"/>
                        </a:solidFill>
                        <a:effectLst/>
                        <a:latin typeface="Calibri" panose="020F0502020204030204" pitchFamily="34" charset="0"/>
                        <a:cs typeface="Calibri" panose="020F0502020204030204" pitchFamily="34" charset="0"/>
                      </a:endParaRPr>
                    </a:p>
                  </a:txBody>
                  <a:tcPr marL="3810" marR="3810" marT="3810"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solidFill>
                      <a:schemeClr val="bg1"/>
                    </a:solidFill>
                  </a:tcPr>
                </a:tc>
                <a:tc>
                  <a:txBody>
                    <a:bodyPr/>
                    <a:lstStyle/>
                    <a:p>
                      <a:pPr algn="ctr" fontAlgn="ctr"/>
                      <a:r>
                        <a:rPr lang="en-IN" sz="1200" b="1" u="none" strike="noStrike" dirty="0">
                          <a:effectLst/>
                          <a:latin typeface="Calibri" panose="020F0502020204030204" pitchFamily="34" charset="0"/>
                          <a:cs typeface="Calibri" panose="020F0502020204030204" pitchFamily="34" charset="0"/>
                        </a:rPr>
                        <a:t>id</a:t>
                      </a:r>
                      <a:endParaRPr lang="en-IN" sz="1200" b="1" i="0" u="none" strike="noStrike" dirty="0">
                        <a:solidFill>
                          <a:srgbClr val="000000"/>
                        </a:solidFill>
                        <a:effectLst/>
                        <a:latin typeface="Calibri" panose="020F0502020204030204" pitchFamily="34" charset="0"/>
                        <a:cs typeface="Calibri" panose="020F0502020204030204" pitchFamily="34" charset="0"/>
                      </a:endParaRPr>
                    </a:p>
                  </a:txBody>
                  <a:tcPr marL="3810" marR="3810" marT="3810" marB="0" anchor="ctr">
                    <a:lnT w="3175" cap="flat" cmpd="sng" algn="ctr">
                      <a:solidFill>
                        <a:schemeClr val="tx1"/>
                      </a:solidFill>
                      <a:prstDash val="solid"/>
                      <a:round/>
                      <a:headEnd type="none" w="med" len="med"/>
                      <a:tailEnd type="none" w="med" len="med"/>
                    </a:lnT>
                    <a:solidFill>
                      <a:schemeClr val="bg1"/>
                    </a:solidFill>
                  </a:tcPr>
                </a:tc>
                <a:tc>
                  <a:txBody>
                    <a:bodyPr/>
                    <a:lstStyle/>
                    <a:p>
                      <a:pPr algn="ctr" fontAlgn="ctr"/>
                      <a:r>
                        <a:rPr lang="en-IN" sz="1200" b="1" u="none" strike="noStrike">
                          <a:effectLst/>
                          <a:latin typeface="Calibri" panose="020F0502020204030204" pitchFamily="34" charset="0"/>
                          <a:cs typeface="Calibri" panose="020F0502020204030204" pitchFamily="34" charset="0"/>
                        </a:rPr>
                        <a:t>POS</a:t>
                      </a:r>
                      <a:endParaRPr lang="en-IN" sz="1200" b="1"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T w="3175" cap="flat" cmpd="sng" algn="ctr">
                      <a:solidFill>
                        <a:schemeClr val="tx1"/>
                      </a:solidFill>
                      <a:prstDash val="solid"/>
                      <a:round/>
                      <a:headEnd type="none" w="med" len="med"/>
                      <a:tailEnd type="none" w="med" len="med"/>
                    </a:lnT>
                    <a:solidFill>
                      <a:schemeClr val="bg1"/>
                    </a:solidFill>
                  </a:tcPr>
                </a:tc>
                <a:tc>
                  <a:txBody>
                    <a:bodyPr/>
                    <a:lstStyle/>
                    <a:p>
                      <a:pPr algn="ctr" fontAlgn="ctr"/>
                      <a:r>
                        <a:rPr lang="en-IN" sz="1200" b="1" u="none" strike="noStrike" dirty="0">
                          <a:effectLst/>
                          <a:latin typeface="Calibri" panose="020F0502020204030204" pitchFamily="34" charset="0"/>
                          <a:cs typeface="Calibri" panose="020F0502020204030204" pitchFamily="34" charset="0"/>
                        </a:rPr>
                        <a:t>Meaning</a:t>
                      </a:r>
                      <a:endParaRPr lang="en-IN" sz="1200" b="1" i="0" u="none" strike="noStrike" dirty="0">
                        <a:solidFill>
                          <a:srgbClr val="000000"/>
                        </a:solidFill>
                        <a:effectLst/>
                        <a:latin typeface="Calibri" panose="020F0502020204030204" pitchFamily="34" charset="0"/>
                        <a:cs typeface="Calibri" panose="020F0502020204030204" pitchFamily="34" charset="0"/>
                      </a:endParaRPr>
                    </a:p>
                  </a:txBody>
                  <a:tcPr marL="3810" marR="3810" marT="3810" marB="0" anchor="ctr">
                    <a:lnT w="3175" cap="flat" cmpd="sng" algn="ctr">
                      <a:solidFill>
                        <a:schemeClr val="tx1"/>
                      </a:solidFill>
                      <a:prstDash val="solid"/>
                      <a:round/>
                      <a:headEnd type="none" w="med" len="med"/>
                      <a:tailEnd type="none" w="med" len="med"/>
                    </a:lnT>
                    <a:solidFill>
                      <a:schemeClr val="bg1"/>
                    </a:solidFill>
                  </a:tcPr>
                </a:tc>
                <a:tc>
                  <a:txBody>
                    <a:bodyPr/>
                    <a:lstStyle/>
                    <a:p>
                      <a:pPr algn="ctr" fontAlgn="ctr"/>
                      <a:r>
                        <a:rPr lang="en-IN" sz="1200" b="1" u="none" strike="noStrike" dirty="0">
                          <a:effectLst/>
                          <a:latin typeface="Calibri" panose="020F0502020204030204" pitchFamily="34" charset="0"/>
                          <a:cs typeface="Calibri" panose="020F0502020204030204" pitchFamily="34" charset="0"/>
                        </a:rPr>
                        <a:t>count</a:t>
                      </a:r>
                      <a:endParaRPr lang="en-IN" sz="1200" b="1" i="0" u="none" strike="noStrike" dirty="0">
                        <a:solidFill>
                          <a:srgbClr val="000000"/>
                        </a:solidFill>
                        <a:effectLst/>
                        <a:latin typeface="Calibri" panose="020F0502020204030204" pitchFamily="34" charset="0"/>
                        <a:cs typeface="Calibri" panose="020F0502020204030204" pitchFamily="34" charset="0"/>
                      </a:endParaRPr>
                    </a:p>
                  </a:txBody>
                  <a:tcPr marL="3810" marR="3810" marT="3810" marB="0" anchor="ctr">
                    <a:lnT w="3175" cap="flat" cmpd="sng" algn="ctr">
                      <a:solidFill>
                        <a:schemeClr val="tx1"/>
                      </a:solidFill>
                      <a:prstDash val="solid"/>
                      <a:round/>
                      <a:headEnd type="none" w="med" len="med"/>
                      <a:tailEnd type="none" w="med" len="med"/>
                    </a:lnT>
                    <a:solidFill>
                      <a:schemeClr val="bg1"/>
                    </a:solidFill>
                  </a:tcPr>
                </a:tc>
                <a:tc>
                  <a:txBody>
                    <a:bodyPr/>
                    <a:lstStyle/>
                    <a:p>
                      <a:pPr algn="ctr" fontAlgn="ctr"/>
                      <a:r>
                        <a:rPr lang="en-IN" sz="1200" b="1" u="none" strike="noStrike" dirty="0" err="1">
                          <a:effectLst/>
                          <a:latin typeface="Calibri" panose="020F0502020204030204" pitchFamily="34" charset="0"/>
                          <a:cs typeface="Calibri" panose="020F0502020204030204" pitchFamily="34" charset="0"/>
                        </a:rPr>
                        <a:t>isTeacher</a:t>
                      </a:r>
                      <a:endParaRPr lang="en-IN" sz="1200" b="1" i="0" u="none" strike="noStrike" dirty="0">
                        <a:solidFill>
                          <a:srgbClr val="000000"/>
                        </a:solidFill>
                        <a:effectLst/>
                        <a:latin typeface="Calibri" panose="020F0502020204030204" pitchFamily="34" charset="0"/>
                        <a:cs typeface="Calibri" panose="020F0502020204030204" pitchFamily="34" charset="0"/>
                      </a:endParaRPr>
                    </a:p>
                  </a:txBody>
                  <a:tcPr marL="3810" marR="3810" marT="3810"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748147818"/>
                  </a:ext>
                </a:extLst>
              </a:tr>
              <a:tr h="476287">
                <a:tc>
                  <a:txBody>
                    <a:bodyPr/>
                    <a:lstStyle/>
                    <a:p>
                      <a:pPr algn="ctr" fontAlgn="ctr"/>
                      <a:r>
                        <a:rPr lang="en-IN" sz="1200" u="none" strike="noStrike">
                          <a:effectLst/>
                          <a:latin typeface="Calibri" panose="020F0502020204030204" pitchFamily="34" charset="0"/>
                          <a:cs typeface="Calibri" panose="020F0502020204030204" pitchFamily="34" charset="0"/>
                        </a:rPr>
                        <a:t>1150</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L w="3175" cap="flat" cmpd="sng" algn="ctr">
                      <a:solidFill>
                        <a:schemeClr val="tx1"/>
                      </a:solidFill>
                      <a:prstDash val="solid"/>
                      <a:round/>
                      <a:headEnd type="none" w="med" len="med"/>
                      <a:tailEnd type="none" w="med" len="med"/>
                    </a:lnL>
                    <a:solidFill>
                      <a:schemeClr val="bg1"/>
                    </a:solidFill>
                  </a:tcPr>
                </a:tc>
                <a:tc>
                  <a:txBody>
                    <a:bodyPr/>
                    <a:lstStyle/>
                    <a:p>
                      <a:pPr algn="ctr" fontAlgn="ctr"/>
                      <a:r>
                        <a:rPr lang="en-IN" sz="1200" u="none" strike="noStrike" dirty="0">
                          <a:effectLst/>
                          <a:latin typeface="Calibri" panose="020F0502020204030204" pitchFamily="34" charset="0"/>
                          <a:cs typeface="Calibri" panose="020F0502020204030204" pitchFamily="34" charset="0"/>
                        </a:rPr>
                        <a:t>3319</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ctr" fontAlgn="ctr"/>
                      <a:r>
                        <a:rPr lang="en-IN" sz="1200" u="none" strike="noStrike" dirty="0">
                          <a:effectLst/>
                          <a:latin typeface="Calibri" panose="020F0502020204030204" pitchFamily="34" charset="0"/>
                          <a:cs typeface="Calibri" panose="020F0502020204030204" pitchFamily="34" charset="0"/>
                        </a:rPr>
                        <a:t>noun</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l" fontAlgn="ctr"/>
                      <a:r>
                        <a:rPr lang="en-US" sz="1200" u="none" strike="noStrike" dirty="0">
                          <a:effectLst/>
                          <a:latin typeface="Calibri" panose="020F0502020204030204" pitchFamily="34" charset="0"/>
                          <a:cs typeface="Calibri" panose="020F0502020204030204" pitchFamily="34" charset="0"/>
                        </a:rPr>
                        <a:t>a strong feeling of interest and enthusiasm that makes someone very eager or determined to do something</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2</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1</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R w="31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8120821"/>
                  </a:ext>
                </a:extLst>
              </a:tr>
              <a:tr h="160952">
                <a:tc>
                  <a:txBody>
                    <a:bodyPr/>
                    <a:lstStyle/>
                    <a:p>
                      <a:pPr algn="ctr" fontAlgn="ctr"/>
                      <a:r>
                        <a:rPr lang="en-IN" sz="1200" u="none" strike="noStrike">
                          <a:effectLst/>
                          <a:latin typeface="Calibri" panose="020F0502020204030204" pitchFamily="34" charset="0"/>
                          <a:cs typeface="Calibri" panose="020F0502020204030204" pitchFamily="34" charset="0"/>
                        </a:rPr>
                        <a:t>1150</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L w="3175" cap="flat" cmpd="sng" algn="ctr">
                      <a:solidFill>
                        <a:schemeClr val="tx1"/>
                      </a:solidFill>
                      <a:prstDash val="solid"/>
                      <a:round/>
                      <a:headEnd type="none" w="med" len="med"/>
                      <a:tailEnd type="none" w="med" len="med"/>
                    </a:lnL>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3320</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adjective</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l" fontAlgn="ctr"/>
                      <a:r>
                        <a:rPr lang="en-US" sz="1200" u="none" strike="noStrike" dirty="0">
                          <a:effectLst/>
                          <a:latin typeface="Calibri" panose="020F0502020204030204" pitchFamily="34" charset="0"/>
                          <a:cs typeface="Calibri" panose="020F0502020204030204" pitchFamily="34" charset="0"/>
                        </a:rPr>
                        <a:t>of or relating to missionaries</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0</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0</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R w="31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241955962"/>
                  </a:ext>
                </a:extLst>
              </a:tr>
              <a:tr h="318619">
                <a:tc>
                  <a:txBody>
                    <a:bodyPr/>
                    <a:lstStyle/>
                    <a:p>
                      <a:pPr algn="ctr" fontAlgn="ctr"/>
                      <a:r>
                        <a:rPr lang="en-IN" sz="1200" u="none" strike="noStrike">
                          <a:effectLst/>
                          <a:latin typeface="Calibri" panose="020F0502020204030204" pitchFamily="34" charset="0"/>
                          <a:cs typeface="Calibri" panose="020F0502020204030204" pitchFamily="34" charset="0"/>
                        </a:rPr>
                        <a:t>1150</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L w="3175" cap="flat" cmpd="sng" algn="ctr">
                      <a:solidFill>
                        <a:schemeClr val="tx1"/>
                      </a:solidFill>
                      <a:prstDash val="solid"/>
                      <a:round/>
                      <a:headEnd type="none" w="med" len="med"/>
                      <a:tailEnd type="none" w="med" len="med"/>
                    </a:lnL>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5934</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noun</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l" fontAlgn="ctr"/>
                      <a:r>
                        <a:rPr lang="en-US" sz="1200" u="none" strike="noStrike" dirty="0">
                          <a:effectLst/>
                          <a:latin typeface="Calibri" panose="020F0502020204030204" pitchFamily="34" charset="0"/>
                          <a:cs typeface="Calibri" panose="020F0502020204030204" pitchFamily="34" charset="0"/>
                        </a:rPr>
                        <a:t>eagerness and ardent interest in pursuit of something</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0</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0</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R w="31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429149453"/>
                  </a:ext>
                </a:extLst>
              </a:tr>
              <a:tr h="160952">
                <a:tc>
                  <a:txBody>
                    <a:bodyPr/>
                    <a:lstStyle/>
                    <a:p>
                      <a:pPr algn="ctr" fontAlgn="ctr"/>
                      <a:r>
                        <a:rPr lang="en-IN" sz="1200" u="none" strike="noStrike">
                          <a:effectLst/>
                          <a:latin typeface="Calibri" panose="020F0502020204030204" pitchFamily="34" charset="0"/>
                          <a:cs typeface="Calibri" panose="020F0502020204030204" pitchFamily="34" charset="0"/>
                        </a:rPr>
                        <a:t>1150</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5935</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idion</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B w="3175"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200" u="none" strike="noStrike">
                          <a:effectLst/>
                          <a:latin typeface="Calibri" panose="020F0502020204030204" pitchFamily="34" charset="0"/>
                          <a:cs typeface="Calibri" panose="020F0502020204030204" pitchFamily="34" charset="0"/>
                        </a:rPr>
                        <a:t>great enthusiasm</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200" u="none" strike="noStrike">
                          <a:effectLst/>
                          <a:latin typeface="Calibri" panose="020F0502020204030204" pitchFamily="34" charset="0"/>
                          <a:cs typeface="Calibri" panose="020F0502020204030204" pitchFamily="34" charset="0"/>
                        </a:rPr>
                        <a:t>0</a:t>
                      </a:r>
                      <a:endParaRPr lang="en-IN" sz="1200" b="0" i="0" u="none" strike="noStrike">
                        <a:solidFill>
                          <a:srgbClr val="000000"/>
                        </a:solidFill>
                        <a:effectLst/>
                        <a:latin typeface="Calibri" panose="020F0502020204030204" pitchFamily="34" charset="0"/>
                        <a:cs typeface="Calibri" panose="020F0502020204030204" pitchFamily="34" charset="0"/>
                      </a:endParaRPr>
                    </a:p>
                  </a:txBody>
                  <a:tcPr marL="3810" marR="3810" marT="3810" marB="0" anchor="ctr">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200" u="none" strike="noStrike" dirty="0">
                          <a:effectLst/>
                          <a:latin typeface="Calibri" panose="020F0502020204030204" pitchFamily="34" charset="0"/>
                          <a:cs typeface="Calibri" panose="020F0502020204030204" pitchFamily="34" charset="0"/>
                        </a:rPr>
                        <a:t>0</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marL="3810" marR="3810" marT="3810" marB="0" anchor="ct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045507"/>
                  </a:ext>
                </a:extLst>
              </a:tr>
            </a:tbl>
          </a:graphicData>
        </a:graphic>
      </p:graphicFrame>
      <p:sp>
        <p:nvSpPr>
          <p:cNvPr id="26" name="Rectangle 25">
            <a:extLst>
              <a:ext uri="{FF2B5EF4-FFF2-40B4-BE49-F238E27FC236}">
                <a16:creationId xmlns:a16="http://schemas.microsoft.com/office/drawing/2014/main" id="{84F2536F-ED92-4ADD-A582-B91E2BF3A517}"/>
              </a:ext>
            </a:extLst>
          </p:cNvPr>
          <p:cNvSpPr/>
          <p:nvPr/>
        </p:nvSpPr>
        <p:spPr>
          <a:xfrm>
            <a:off x="6134050" y="5430520"/>
            <a:ext cx="5885230" cy="31496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79CBC88A-6310-284B-8E39-79184BF50857}"/>
              </a:ext>
            </a:extLst>
          </p:cNvPr>
          <p:cNvSpPr>
            <a:spLocks noGrp="1"/>
          </p:cNvSpPr>
          <p:nvPr>
            <p:ph type="sldNum" sz="quarter" idx="12"/>
          </p:nvPr>
        </p:nvSpPr>
        <p:spPr/>
        <p:txBody>
          <a:bodyPr/>
          <a:lstStyle/>
          <a:p>
            <a:fld id="{B2DC25EE-239B-4C5F-AAD1-255A7D5F1EE2}" type="slidenum">
              <a:rPr lang="en-US" smtClean="0"/>
              <a:t>4</a:t>
            </a:fld>
            <a:endParaRPr lang="en-US"/>
          </a:p>
        </p:txBody>
      </p:sp>
    </p:spTree>
    <p:extLst>
      <p:ext uri="{BB962C8B-B14F-4D97-AF65-F5344CB8AC3E}">
        <p14:creationId xmlns:p14="http://schemas.microsoft.com/office/powerpoint/2010/main" val="407118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6" descr="circuit board">
            <a:extLst>
              <a:ext uri="{FF2B5EF4-FFF2-40B4-BE49-F238E27FC236}">
                <a16:creationId xmlns:a16="http://schemas.microsoft.com/office/drawing/2014/main" id="{F55841D5-195B-4050-ACA6-37B045327B1C}"/>
              </a:ext>
            </a:extLst>
          </p:cNvPr>
          <p:cNvPicPr>
            <a:picLocks noChangeAspect="1"/>
          </p:cNvPicPr>
          <p:nvPr/>
        </p:nvPicPr>
        <p:blipFill rotWithShape="1">
          <a:blip r:embed="rId3"/>
          <a:srcRect l="1345" r="8279"/>
          <a:stretch/>
        </p:blipFill>
        <p:spPr>
          <a:xfrm flipH="1">
            <a:off x="0" y="0"/>
            <a:ext cx="8668492" cy="6857990"/>
          </a:xfrm>
          <a:prstGeom prst="rect">
            <a:avLst/>
          </a:prstGeom>
        </p:spPr>
      </p:pic>
      <p:sp>
        <p:nvSpPr>
          <p:cNvPr id="37" name="Rectangle 29">
            <a:extLst>
              <a:ext uri="{FF2B5EF4-FFF2-40B4-BE49-F238E27FC236}">
                <a16:creationId xmlns:a16="http://schemas.microsoft.com/office/drawing/2014/main" id="{4F981527-1C7E-4847-B180-945BFB1A8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806679-3801-48C2-8F60-39D45A806D83}"/>
              </a:ext>
            </a:extLst>
          </p:cNvPr>
          <p:cNvSpPr>
            <a:spLocks noGrp="1"/>
          </p:cNvSpPr>
          <p:nvPr>
            <p:ph idx="1"/>
          </p:nvPr>
        </p:nvSpPr>
        <p:spPr>
          <a:xfrm>
            <a:off x="5783345" y="997376"/>
            <a:ext cx="6169844" cy="5525343"/>
          </a:xfrm>
        </p:spPr>
        <p:txBody>
          <a:bodyPr anchor="t">
            <a:noAutofit/>
          </a:bodyPr>
          <a:lstStyle/>
          <a:p>
            <a:pPr marL="342900" indent="-342900" fontAlgn="base">
              <a:lnSpc>
                <a:spcPct val="100000"/>
              </a:lnSpc>
              <a:buFont typeface="+mj-lt"/>
              <a:buAutoNum type="arabicPeriod"/>
            </a:pPr>
            <a:r>
              <a:rPr lang="en-US" sz="1600" b="1" i="0" dirty="0">
                <a:effectLst/>
                <a:latin typeface="Avenir Next LT Pro" panose="020B0504020202020204" pitchFamily="34" charset="0"/>
              </a:rPr>
              <a:t>Dictionary- and knowledge-based methods:</a:t>
            </a:r>
            <a:r>
              <a:rPr lang="en-US" sz="1600" b="0" i="0" dirty="0">
                <a:effectLst/>
                <a:latin typeface="Avenir Next LT Pro" panose="020B0504020202020204" pitchFamily="34" charset="0"/>
              </a:rPr>
              <a:t> </a:t>
            </a:r>
            <a:br>
              <a:rPr lang="en-US" sz="1600" b="0" i="0" dirty="0">
                <a:effectLst/>
                <a:latin typeface="Avenir Next LT Pro" panose="020B0504020202020204" pitchFamily="34" charset="0"/>
              </a:rPr>
            </a:br>
            <a:r>
              <a:rPr lang="en-IN" sz="1400" b="0" i="0" dirty="0">
                <a:effectLst/>
                <a:latin typeface="Avenir Next LT Pro" panose="020B0504020202020204" pitchFamily="34" charset="0"/>
              </a:rPr>
              <a:t>The </a:t>
            </a:r>
            <a:r>
              <a:rPr lang="en-IN" sz="1400" b="0" i="0" dirty="0" err="1">
                <a:effectLst/>
                <a:latin typeface="Avenir Next LT Pro" panose="020B0504020202020204" pitchFamily="34" charset="0"/>
              </a:rPr>
              <a:t>Lesk</a:t>
            </a:r>
            <a:r>
              <a:rPr lang="en-IN" sz="1400" b="0" i="0" dirty="0">
                <a:effectLst/>
                <a:latin typeface="Avenir Next LT Pro" panose="020B0504020202020204" pitchFamily="34" charset="0"/>
              </a:rPr>
              <a:t> method, Semantic Similarity</a:t>
            </a:r>
            <a:br>
              <a:rPr lang="en-US" sz="1400" b="0" i="0" dirty="0">
                <a:effectLst/>
                <a:latin typeface="Avenir Next LT Pro" panose="020B0504020202020204" pitchFamily="34" charset="0"/>
              </a:rPr>
            </a:br>
            <a:endParaRPr lang="en-US" sz="1400" b="0" i="0" dirty="0">
              <a:effectLst/>
              <a:latin typeface="Avenir Next LT Pro" panose="020B0504020202020204" pitchFamily="34" charset="0"/>
            </a:endParaRPr>
          </a:p>
          <a:p>
            <a:pPr marL="342900" indent="-342900" fontAlgn="base">
              <a:lnSpc>
                <a:spcPct val="100000"/>
              </a:lnSpc>
              <a:buFont typeface="+mj-lt"/>
              <a:buAutoNum type="arabicPeriod"/>
            </a:pPr>
            <a:r>
              <a:rPr lang="en-US" sz="1600" b="1" i="0" dirty="0">
                <a:effectLst/>
                <a:latin typeface="Avenir Next LT Pro" panose="020B0504020202020204" pitchFamily="34" charset="0"/>
              </a:rPr>
              <a:t>Supervised methods:</a:t>
            </a:r>
            <a:r>
              <a:rPr lang="en-US" sz="1600" b="0" i="0" dirty="0">
                <a:effectLst/>
                <a:latin typeface="Avenir Next LT Pro" panose="020B0504020202020204" pitchFamily="34" charset="0"/>
              </a:rPr>
              <a:t> </a:t>
            </a:r>
            <a:br>
              <a:rPr lang="en-US" sz="1600" b="0" i="0" dirty="0">
                <a:effectLst/>
                <a:latin typeface="Avenir Next LT Pro" panose="020B0504020202020204" pitchFamily="34" charset="0"/>
              </a:rPr>
            </a:br>
            <a:r>
              <a:rPr lang="en-US" sz="1400" b="0" i="0" dirty="0">
                <a:effectLst/>
                <a:latin typeface="Avenir Next LT Pro" panose="020B0504020202020204" pitchFamily="34" charset="0"/>
              </a:rPr>
              <a:t>Support vector machines and memory-based learning</a:t>
            </a:r>
            <a:br>
              <a:rPr lang="en-US" sz="1400" b="0" i="0" dirty="0">
                <a:effectLst/>
                <a:latin typeface="Avenir Next LT Pro" panose="020B0504020202020204" pitchFamily="34" charset="0"/>
              </a:rPr>
            </a:br>
            <a:endParaRPr lang="en-US" sz="1600" b="0" i="0" dirty="0">
              <a:effectLst/>
              <a:latin typeface="Avenir Next LT Pro" panose="020B0504020202020204" pitchFamily="34" charset="0"/>
            </a:endParaRPr>
          </a:p>
          <a:p>
            <a:pPr marL="342900" indent="-342900" fontAlgn="base">
              <a:lnSpc>
                <a:spcPct val="100000"/>
              </a:lnSpc>
              <a:buFont typeface="+mj-lt"/>
              <a:buAutoNum type="arabicPeriod"/>
            </a:pPr>
            <a:r>
              <a:rPr lang="en-US" sz="1600" b="1" i="0" dirty="0">
                <a:effectLst/>
                <a:latin typeface="Avenir Next LT Pro" panose="020B0504020202020204" pitchFamily="34" charset="0"/>
              </a:rPr>
              <a:t>Semi-supervised or minimally-supervised methods:</a:t>
            </a:r>
            <a:r>
              <a:rPr lang="en-US" sz="1600" b="0" i="0" dirty="0">
                <a:effectLst/>
                <a:latin typeface="Avenir Next LT Pro" panose="020B0504020202020204" pitchFamily="34" charset="0"/>
              </a:rPr>
              <a:t> </a:t>
            </a:r>
            <a:br>
              <a:rPr lang="en-US" sz="1600" b="0" i="0" dirty="0">
                <a:effectLst/>
                <a:latin typeface="Avenir Next LT Pro" panose="020B0504020202020204" pitchFamily="34" charset="0"/>
              </a:rPr>
            </a:br>
            <a:r>
              <a:rPr lang="en-US" sz="1400" b="0" i="0" dirty="0">
                <a:effectLst/>
                <a:latin typeface="Avenir Next LT Pro" panose="020B0504020202020204" pitchFamily="34" charset="0"/>
              </a:rPr>
              <a:t>Use of a secondary source of knowledge (small annotated corpus) as seed data in a bootstrapping process, or a word-aligned bilingual corpus.</a:t>
            </a:r>
          </a:p>
          <a:p>
            <a:pPr marL="342900" indent="-342900" fontAlgn="base">
              <a:lnSpc>
                <a:spcPct val="100000"/>
              </a:lnSpc>
              <a:buFont typeface="+mj-lt"/>
              <a:buAutoNum type="arabicPeriod"/>
            </a:pPr>
            <a:endParaRPr lang="en-US" sz="1600" b="0" i="0" dirty="0">
              <a:effectLst/>
              <a:latin typeface="Avenir Next LT Pro" panose="020B0504020202020204" pitchFamily="34" charset="0"/>
            </a:endParaRPr>
          </a:p>
          <a:p>
            <a:pPr marL="342900" indent="-342900" fontAlgn="base">
              <a:lnSpc>
                <a:spcPct val="100000"/>
              </a:lnSpc>
              <a:buFont typeface="+mj-lt"/>
              <a:buAutoNum type="arabicPeriod"/>
            </a:pPr>
            <a:r>
              <a:rPr lang="en-US" sz="1600" b="1" i="0" dirty="0">
                <a:effectLst/>
                <a:latin typeface="Avenir Next LT Pro" panose="020B0504020202020204" pitchFamily="34" charset="0"/>
              </a:rPr>
              <a:t>Unsupervised methods:</a:t>
            </a:r>
            <a:r>
              <a:rPr lang="en-US" sz="1600" b="0" i="0" dirty="0">
                <a:effectLst/>
                <a:latin typeface="Avenir Next LT Pro" panose="020B0504020202020204" pitchFamily="34" charset="0"/>
              </a:rPr>
              <a:t>  </a:t>
            </a:r>
            <a:br>
              <a:rPr lang="en-US" sz="1600" b="0" i="0" dirty="0">
                <a:effectLst/>
                <a:latin typeface="Avenir Next LT Pro" panose="020B0504020202020204" pitchFamily="34" charset="0"/>
              </a:rPr>
            </a:br>
            <a:r>
              <a:rPr lang="en-IN" sz="1400" b="0" i="0" dirty="0">
                <a:effectLst/>
                <a:latin typeface="Avenir Next LT Pro" panose="020B0504020202020204" pitchFamily="34" charset="0"/>
              </a:rPr>
              <a:t>K means clustering</a:t>
            </a:r>
            <a:br>
              <a:rPr lang="en-US" sz="1400" b="0" i="0" dirty="0">
                <a:effectLst/>
                <a:latin typeface="Avenir Next LT Pro" panose="020B0504020202020204" pitchFamily="34" charset="0"/>
              </a:rPr>
            </a:br>
            <a:endParaRPr lang="en-IN" sz="1400" dirty="0">
              <a:latin typeface="Avenir Next LT Pro" panose="020B0504020202020204" pitchFamily="34" charset="0"/>
            </a:endParaRPr>
          </a:p>
        </p:txBody>
      </p:sp>
      <p:sp>
        <p:nvSpPr>
          <p:cNvPr id="5" name="TextBox 4">
            <a:extLst>
              <a:ext uri="{FF2B5EF4-FFF2-40B4-BE49-F238E27FC236}">
                <a16:creationId xmlns:a16="http://schemas.microsoft.com/office/drawing/2014/main" id="{BD932402-65A7-4E32-A2C8-B272DE9369BB}"/>
              </a:ext>
            </a:extLst>
          </p:cNvPr>
          <p:cNvSpPr txBox="1"/>
          <p:nvPr/>
        </p:nvSpPr>
        <p:spPr>
          <a:xfrm>
            <a:off x="707047" y="4161358"/>
            <a:ext cx="3072443" cy="2062103"/>
          </a:xfrm>
          <a:prstGeom prst="rect">
            <a:avLst/>
          </a:prstGeom>
          <a:noFill/>
        </p:spPr>
        <p:txBody>
          <a:bodyPr wrap="square" rtlCol="0">
            <a:spAutoFit/>
          </a:bodyPr>
          <a:lstStyle/>
          <a:p>
            <a:r>
              <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Products:</a:t>
            </a:r>
          </a:p>
          <a:p>
            <a:endParaRPr lang="en-IN" sz="18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Benedict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The New Intelligent Dictionary (2004)</a:t>
            </a:r>
          </a:p>
          <a:p>
            <a:pPr marL="285750" indent="-285750">
              <a:buFont typeface="Arial" panose="020B0604020202020204" pitchFamily="34" charset="0"/>
              <a:buChar char="•"/>
            </a:pP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 Matcher</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by </a:t>
            </a:r>
            <a:r>
              <a:rPr lang="en-IN"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Michiels</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(2000)</a:t>
            </a:r>
            <a:endParaRPr lang="en-IN" dirty="0">
              <a:solidFill>
                <a:schemeClr val="bg1"/>
              </a:solidFill>
            </a:endParaRPr>
          </a:p>
        </p:txBody>
      </p:sp>
      <p:sp>
        <p:nvSpPr>
          <p:cNvPr id="7" name="Title 6">
            <a:extLst>
              <a:ext uri="{FF2B5EF4-FFF2-40B4-BE49-F238E27FC236}">
                <a16:creationId xmlns:a16="http://schemas.microsoft.com/office/drawing/2014/main" id="{9F3D3DB1-6674-194B-A4AE-058712B49829}"/>
              </a:ext>
            </a:extLst>
          </p:cNvPr>
          <p:cNvSpPr>
            <a:spLocks noGrp="1"/>
          </p:cNvSpPr>
          <p:nvPr>
            <p:ph type="title"/>
          </p:nvPr>
        </p:nvSpPr>
        <p:spPr>
          <a:xfrm>
            <a:off x="1115568" y="1512914"/>
            <a:ext cx="4049324" cy="1179576"/>
          </a:xfrm>
        </p:spPr>
        <p:txBody>
          <a:bodyPr/>
          <a:lstStyle/>
          <a:p>
            <a:r>
              <a:rPr lang="en-US" dirty="0">
                <a:solidFill>
                  <a:schemeClr val="bg1"/>
                </a:solidFill>
              </a:rPr>
              <a:t>Approaches…</a:t>
            </a:r>
          </a:p>
        </p:txBody>
      </p:sp>
      <p:sp>
        <p:nvSpPr>
          <p:cNvPr id="8" name="Slide Number Placeholder 7">
            <a:extLst>
              <a:ext uri="{FF2B5EF4-FFF2-40B4-BE49-F238E27FC236}">
                <a16:creationId xmlns:a16="http://schemas.microsoft.com/office/drawing/2014/main" id="{42FBAF2B-60E0-B648-8809-C7A7995C9C5F}"/>
              </a:ext>
            </a:extLst>
          </p:cNvPr>
          <p:cNvSpPr>
            <a:spLocks noGrp="1"/>
          </p:cNvSpPr>
          <p:nvPr>
            <p:ph type="sldNum" sz="quarter" idx="12"/>
          </p:nvPr>
        </p:nvSpPr>
        <p:spPr/>
        <p:txBody>
          <a:bodyPr/>
          <a:lstStyle/>
          <a:p>
            <a:fld id="{B2DC25EE-239B-4C5F-AAD1-255A7D5F1EE2}" type="slidenum">
              <a:rPr lang="en-US" smtClean="0"/>
              <a:t>5</a:t>
            </a:fld>
            <a:endParaRPr lang="en-US"/>
          </a:p>
        </p:txBody>
      </p:sp>
    </p:spTree>
    <p:extLst>
      <p:ext uri="{BB962C8B-B14F-4D97-AF65-F5344CB8AC3E}">
        <p14:creationId xmlns:p14="http://schemas.microsoft.com/office/powerpoint/2010/main" val="318389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F8233EF-B99C-4DA3-B446-62A9BBA97A7B}"/>
              </a:ext>
            </a:extLst>
          </p:cNvPr>
          <p:cNvGraphicFramePr/>
          <p:nvPr>
            <p:extLst>
              <p:ext uri="{D42A27DB-BD31-4B8C-83A1-F6EECF244321}">
                <p14:modId xmlns:p14="http://schemas.microsoft.com/office/powerpoint/2010/main" val="2228049010"/>
              </p:ext>
            </p:extLst>
          </p:nvPr>
        </p:nvGraphicFramePr>
        <p:xfrm>
          <a:off x="581319" y="1854870"/>
          <a:ext cx="7222865" cy="4110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70DEDF08-EA69-455D-B151-90EB8687095D}"/>
              </a:ext>
            </a:extLst>
          </p:cNvPr>
          <p:cNvSpPr>
            <a:spLocks noGrp="1"/>
          </p:cNvSpPr>
          <p:nvPr>
            <p:ph type="title"/>
          </p:nvPr>
        </p:nvSpPr>
        <p:spPr>
          <a:xfrm>
            <a:off x="1115568" y="548640"/>
            <a:ext cx="10168128" cy="1179576"/>
          </a:xfrm>
        </p:spPr>
        <p:txBody>
          <a:bodyPr/>
          <a:lstStyle/>
          <a:p>
            <a:r>
              <a:rPr lang="en-IN" dirty="0"/>
              <a:t>Project Approaches</a:t>
            </a:r>
          </a:p>
        </p:txBody>
      </p:sp>
      <p:grpSp>
        <p:nvGrpSpPr>
          <p:cNvPr id="4" name="Group 3">
            <a:extLst>
              <a:ext uri="{FF2B5EF4-FFF2-40B4-BE49-F238E27FC236}">
                <a16:creationId xmlns:a16="http://schemas.microsoft.com/office/drawing/2014/main" id="{AD27BBAC-7193-4B2B-A7B4-AA9AAF3EC9A0}"/>
              </a:ext>
            </a:extLst>
          </p:cNvPr>
          <p:cNvGrpSpPr/>
          <p:nvPr/>
        </p:nvGrpSpPr>
        <p:grpSpPr>
          <a:xfrm>
            <a:off x="8717746" y="2834525"/>
            <a:ext cx="2138904" cy="1179576"/>
            <a:chOff x="82" y="2085558"/>
            <a:chExt cx="2138904" cy="1069452"/>
          </a:xfrm>
        </p:grpSpPr>
        <p:sp>
          <p:nvSpPr>
            <p:cNvPr id="5" name="Rectangle: Rounded Corners 4">
              <a:extLst>
                <a:ext uri="{FF2B5EF4-FFF2-40B4-BE49-F238E27FC236}">
                  <a16:creationId xmlns:a16="http://schemas.microsoft.com/office/drawing/2014/main" id="{B76D05CA-AD35-4061-AF43-A7F8D7E547C2}"/>
                </a:ext>
              </a:extLst>
            </p:cNvPr>
            <p:cNvSpPr/>
            <p:nvPr/>
          </p:nvSpPr>
          <p:spPr>
            <a:xfrm>
              <a:off x="82" y="2085558"/>
              <a:ext cx="2138904" cy="1069452"/>
            </a:xfrm>
            <a:prstGeom prst="roundRect">
              <a:avLst>
                <a:gd name="adj" fmla="val 10000"/>
              </a:avLst>
            </a:prstGeom>
          </p:spPr>
          <p:style>
            <a:lnRef idx="0">
              <a:schemeClr val="lt1">
                <a:hueOff val="0"/>
                <a:satOff val="0"/>
                <a:lumOff val="0"/>
                <a:alphaOff val="0"/>
              </a:schemeClr>
            </a:lnRef>
            <a:fillRef idx="3">
              <a:schemeClr val="accent2">
                <a:shade val="80000"/>
                <a:hueOff val="0"/>
                <a:satOff val="0"/>
                <a:lumOff val="0"/>
                <a:alphaOff val="0"/>
              </a:schemeClr>
            </a:fillRef>
            <a:effectRef idx="3">
              <a:schemeClr val="accent2">
                <a:shade val="80000"/>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908CA22B-F67B-4601-B4CD-23EE2842827E}"/>
                </a:ext>
              </a:extLst>
            </p:cNvPr>
            <p:cNvSpPr txBox="1"/>
            <p:nvPr/>
          </p:nvSpPr>
          <p:spPr>
            <a:xfrm>
              <a:off x="31405" y="2116881"/>
              <a:ext cx="2076258" cy="10068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Metric:</a:t>
              </a:r>
            </a:p>
            <a:p>
              <a:pPr marL="0" lvl="0" indent="0" algn="ctr" defTabSz="889000">
                <a:lnSpc>
                  <a:spcPct val="90000"/>
                </a:lnSpc>
                <a:spcBef>
                  <a:spcPct val="0"/>
                </a:spcBef>
                <a:spcAft>
                  <a:spcPct val="35000"/>
                </a:spcAft>
                <a:buNone/>
              </a:pPr>
              <a:r>
                <a:rPr lang="en-IN" sz="1600" dirty="0"/>
                <a:t>Accuracy </a:t>
              </a:r>
            </a:p>
            <a:p>
              <a:pPr marL="0" lvl="0" indent="0" algn="ctr" defTabSz="889000">
                <a:lnSpc>
                  <a:spcPct val="90000"/>
                </a:lnSpc>
                <a:spcBef>
                  <a:spcPct val="0"/>
                </a:spcBef>
                <a:spcAft>
                  <a:spcPct val="35000"/>
                </a:spcAft>
                <a:buNone/>
              </a:pPr>
              <a:r>
                <a:rPr lang="en-IN" sz="1600" kern="1200" dirty="0"/>
                <a:t>Mean Reciprocal Rank</a:t>
              </a:r>
            </a:p>
          </p:txBody>
        </p:sp>
      </p:grpSp>
      <p:sp>
        <p:nvSpPr>
          <p:cNvPr id="2" name="Right Brace 1">
            <a:extLst>
              <a:ext uri="{FF2B5EF4-FFF2-40B4-BE49-F238E27FC236}">
                <a16:creationId xmlns:a16="http://schemas.microsoft.com/office/drawing/2014/main" id="{A7D5B8D3-32E6-4258-9720-001A56D1FB5A}"/>
              </a:ext>
            </a:extLst>
          </p:cNvPr>
          <p:cNvSpPr/>
          <p:nvPr/>
        </p:nvSpPr>
        <p:spPr>
          <a:xfrm>
            <a:off x="7947285" y="2234657"/>
            <a:ext cx="498764" cy="3393548"/>
          </a:xfrm>
          <a:prstGeom prst="rightBrace">
            <a:avLst>
              <a:gd name="adj1" fmla="val 8333"/>
              <a:gd name="adj2" fmla="val 40202"/>
            </a:avLst>
          </a:prstGeom>
          <a:noFill/>
          <a:ln w="12700" cap="flat" cmpd="sng" algn="ctr">
            <a:solidFill>
              <a:srgbClr val="00A5AB">
                <a:tint val="99000"/>
                <a:hueOff val="0"/>
                <a:satOff val="0"/>
                <a:lumOff val="0"/>
                <a:alphaOff val="0"/>
              </a:srgbClr>
            </a:solidFill>
            <a:prstDash val="solid"/>
            <a:miter lim="800000"/>
          </a:ln>
          <a:effectLst/>
        </p:spPr>
        <p:txBody>
          <a:bodyPr spcFirstLastPara="0" vert="horz" wrap="square" lIns="12700" tIns="0" rIns="12700" bIns="0" numCol="1" spcCol="1270" anchor="ctr" anchorCtr="0">
            <a:noAutofit/>
          </a:bodyPr>
          <a:lstStyle/>
          <a:p>
            <a:endParaRPr lang="en-IN"/>
          </a:p>
        </p:txBody>
      </p:sp>
      <p:pic>
        <p:nvPicPr>
          <p:cNvPr id="12" name="Picture 11">
            <a:extLst>
              <a:ext uri="{FF2B5EF4-FFF2-40B4-BE49-F238E27FC236}">
                <a16:creationId xmlns:a16="http://schemas.microsoft.com/office/drawing/2014/main" id="{2FE346C9-E7F7-45D0-AAE7-FB53172BFE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1784" y="5257993"/>
            <a:ext cx="2166875" cy="694358"/>
          </a:xfrm>
          <a:prstGeom prst="rect">
            <a:avLst/>
          </a:prstGeom>
        </p:spPr>
      </p:pic>
      <p:pic>
        <p:nvPicPr>
          <p:cNvPr id="14" name="Picture 13" descr="Table&#10;&#10;Description automatically generated">
            <a:extLst>
              <a:ext uri="{FF2B5EF4-FFF2-40B4-BE49-F238E27FC236}">
                <a16:creationId xmlns:a16="http://schemas.microsoft.com/office/drawing/2014/main" id="{5202D654-17A1-42C9-BB38-E1B0CEF027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1605" y="4207456"/>
            <a:ext cx="3590495" cy="995333"/>
          </a:xfrm>
          <a:prstGeom prst="rect">
            <a:avLst/>
          </a:prstGeom>
        </p:spPr>
      </p:pic>
      <p:sp>
        <p:nvSpPr>
          <p:cNvPr id="8" name="Slide Number Placeholder 7">
            <a:extLst>
              <a:ext uri="{FF2B5EF4-FFF2-40B4-BE49-F238E27FC236}">
                <a16:creationId xmlns:a16="http://schemas.microsoft.com/office/drawing/2014/main" id="{734BC704-E21E-BD4A-B33A-DCBF89827C3E}"/>
              </a:ext>
            </a:extLst>
          </p:cNvPr>
          <p:cNvSpPr>
            <a:spLocks noGrp="1"/>
          </p:cNvSpPr>
          <p:nvPr>
            <p:ph type="sldNum" sz="quarter" idx="12"/>
          </p:nvPr>
        </p:nvSpPr>
        <p:spPr/>
        <p:txBody>
          <a:bodyPr/>
          <a:lstStyle/>
          <a:p>
            <a:fld id="{B2DC25EE-239B-4C5F-AAD1-255A7D5F1EE2}" type="slidenum">
              <a:rPr lang="en-US" smtClean="0"/>
              <a:t>6</a:t>
            </a:fld>
            <a:endParaRPr lang="en-US"/>
          </a:p>
        </p:txBody>
      </p:sp>
    </p:spTree>
    <p:extLst>
      <p:ext uri="{BB962C8B-B14F-4D97-AF65-F5344CB8AC3E}">
        <p14:creationId xmlns:p14="http://schemas.microsoft.com/office/powerpoint/2010/main" val="39361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5E78EA30-8B66-4857-9CE6-9B09616BC6B8}"/>
              </a:ext>
            </a:extLst>
          </p:cNvPr>
          <p:cNvSpPr/>
          <p:nvPr/>
        </p:nvSpPr>
        <p:spPr>
          <a:xfrm>
            <a:off x="484094" y="1633206"/>
            <a:ext cx="11398216" cy="48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C94E434B-8147-4789-ABC7-48046CD3E878}"/>
              </a:ext>
            </a:extLst>
          </p:cNvPr>
          <p:cNvSpPr>
            <a:spLocks noGrp="1"/>
          </p:cNvSpPr>
          <p:nvPr>
            <p:ph type="title"/>
          </p:nvPr>
        </p:nvSpPr>
        <p:spPr>
          <a:xfrm>
            <a:off x="1115568" y="548640"/>
            <a:ext cx="10168128" cy="1179576"/>
          </a:xfrm>
        </p:spPr>
        <p:txBody>
          <a:bodyPr/>
          <a:lstStyle/>
          <a:p>
            <a:r>
              <a:rPr lang="en-IN" dirty="0"/>
              <a:t>Path 1</a:t>
            </a:r>
          </a:p>
        </p:txBody>
      </p:sp>
      <p:sp>
        <p:nvSpPr>
          <p:cNvPr id="7" name="Rectangle 6">
            <a:extLst>
              <a:ext uri="{FF2B5EF4-FFF2-40B4-BE49-F238E27FC236}">
                <a16:creationId xmlns:a16="http://schemas.microsoft.com/office/drawing/2014/main" id="{929029B5-9DD2-4009-AF95-7F23C56BA58D}"/>
              </a:ext>
            </a:extLst>
          </p:cNvPr>
          <p:cNvSpPr/>
          <p:nvPr/>
        </p:nvSpPr>
        <p:spPr>
          <a:xfrm>
            <a:off x="4033672" y="1686097"/>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Pre-Processing</a:t>
            </a:r>
          </a:p>
        </p:txBody>
      </p:sp>
      <p:sp>
        <p:nvSpPr>
          <p:cNvPr id="13" name="Rectangle 12">
            <a:extLst>
              <a:ext uri="{FF2B5EF4-FFF2-40B4-BE49-F238E27FC236}">
                <a16:creationId xmlns:a16="http://schemas.microsoft.com/office/drawing/2014/main" id="{27F49E80-8060-4969-BDB9-EBC61634F07C}"/>
              </a:ext>
            </a:extLst>
          </p:cNvPr>
          <p:cNvSpPr/>
          <p:nvPr/>
        </p:nvSpPr>
        <p:spPr>
          <a:xfrm>
            <a:off x="3104415" y="2621542"/>
            <a:ext cx="1118919" cy="406826"/>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Tokenization</a:t>
            </a:r>
          </a:p>
        </p:txBody>
      </p:sp>
      <p:sp>
        <p:nvSpPr>
          <p:cNvPr id="14" name="Rectangle 13">
            <a:extLst>
              <a:ext uri="{FF2B5EF4-FFF2-40B4-BE49-F238E27FC236}">
                <a16:creationId xmlns:a16="http://schemas.microsoft.com/office/drawing/2014/main" id="{2F83CD34-C013-486E-B236-4ED31424570A}"/>
              </a:ext>
            </a:extLst>
          </p:cNvPr>
          <p:cNvSpPr/>
          <p:nvPr/>
        </p:nvSpPr>
        <p:spPr>
          <a:xfrm>
            <a:off x="4550578" y="2621542"/>
            <a:ext cx="1118919" cy="406826"/>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Stop words/ Lower Case</a:t>
            </a:r>
          </a:p>
        </p:txBody>
      </p:sp>
      <p:sp>
        <p:nvSpPr>
          <p:cNvPr id="15" name="Rectangle 14">
            <a:extLst>
              <a:ext uri="{FF2B5EF4-FFF2-40B4-BE49-F238E27FC236}">
                <a16:creationId xmlns:a16="http://schemas.microsoft.com/office/drawing/2014/main" id="{D0E6BF21-3AA5-43AF-87FF-8105052FBCAE}"/>
              </a:ext>
            </a:extLst>
          </p:cNvPr>
          <p:cNvSpPr/>
          <p:nvPr/>
        </p:nvSpPr>
        <p:spPr>
          <a:xfrm>
            <a:off x="6056925" y="2621542"/>
            <a:ext cx="1118919" cy="406826"/>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Lemmatize/ Stemming</a:t>
            </a:r>
          </a:p>
        </p:txBody>
      </p:sp>
      <p:cxnSp>
        <p:nvCxnSpPr>
          <p:cNvPr id="21" name="Straight Arrow Connector 20">
            <a:extLst>
              <a:ext uri="{FF2B5EF4-FFF2-40B4-BE49-F238E27FC236}">
                <a16:creationId xmlns:a16="http://schemas.microsoft.com/office/drawing/2014/main" id="{E08D29DD-6ECC-4A90-A275-9F8546B8F00C}"/>
              </a:ext>
            </a:extLst>
          </p:cNvPr>
          <p:cNvCxnSpPr>
            <a:cxnSpLocks/>
            <a:stCxn id="18" idx="3"/>
            <a:endCxn id="7" idx="1"/>
          </p:cNvCxnSpPr>
          <p:nvPr/>
        </p:nvCxnSpPr>
        <p:spPr>
          <a:xfrm>
            <a:off x="3616786" y="1942988"/>
            <a:ext cx="416886" cy="0"/>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64CF1596-2254-4C97-AE2F-2A91144F2A85}"/>
              </a:ext>
            </a:extLst>
          </p:cNvPr>
          <p:cNvCxnSpPr>
            <a:cxnSpLocks/>
            <a:stCxn id="19" idx="1"/>
            <a:endCxn id="7" idx="3"/>
          </p:cNvCxnSpPr>
          <p:nvPr/>
        </p:nvCxnSpPr>
        <p:spPr>
          <a:xfrm flipH="1">
            <a:off x="5903503" y="1939028"/>
            <a:ext cx="414984" cy="3960"/>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0" name="Freeform: Shape 29">
            <a:extLst>
              <a:ext uri="{FF2B5EF4-FFF2-40B4-BE49-F238E27FC236}">
                <a16:creationId xmlns:a16="http://schemas.microsoft.com/office/drawing/2014/main" id="{BFD4AAF6-E15D-4204-B06F-A96F0FD9DB30}"/>
              </a:ext>
            </a:extLst>
          </p:cNvPr>
          <p:cNvSpPr/>
          <p:nvPr/>
        </p:nvSpPr>
        <p:spPr>
          <a:xfrm>
            <a:off x="3750507" y="2410691"/>
            <a:ext cx="2880115" cy="205373"/>
          </a:xfrm>
          <a:custGeom>
            <a:avLst/>
            <a:gdLst>
              <a:gd name="connsiteX0" fmla="*/ 0 w 2880115"/>
              <a:gd name="connsiteY0" fmla="*/ 190703 h 205373"/>
              <a:gd name="connsiteX1" fmla="*/ 0 w 2880115"/>
              <a:gd name="connsiteY1" fmla="*/ 0 h 205373"/>
              <a:gd name="connsiteX2" fmla="*/ 2880115 w 2880115"/>
              <a:gd name="connsiteY2" fmla="*/ 0 h 205373"/>
              <a:gd name="connsiteX3" fmla="*/ 2880115 w 2880115"/>
              <a:gd name="connsiteY3" fmla="*/ 205373 h 205373"/>
            </a:gdLst>
            <a:ahLst/>
            <a:cxnLst>
              <a:cxn ang="0">
                <a:pos x="connsiteX0" y="connsiteY0"/>
              </a:cxn>
              <a:cxn ang="0">
                <a:pos x="connsiteX1" y="connsiteY1"/>
              </a:cxn>
              <a:cxn ang="0">
                <a:pos x="connsiteX2" y="connsiteY2"/>
              </a:cxn>
              <a:cxn ang="0">
                <a:pos x="connsiteX3" y="connsiteY3"/>
              </a:cxn>
            </a:cxnLst>
            <a:rect l="l" t="t" r="r" b="b"/>
            <a:pathLst>
              <a:path w="2880115" h="205373">
                <a:moveTo>
                  <a:pt x="0" y="190703"/>
                </a:moveTo>
                <a:lnTo>
                  <a:pt x="0" y="0"/>
                </a:lnTo>
                <a:lnTo>
                  <a:pt x="2880115" y="0"/>
                </a:lnTo>
                <a:lnTo>
                  <a:pt x="2880115" y="205373"/>
                </a:lnTo>
              </a:path>
            </a:pathLst>
          </a:custGeom>
          <a:ln w="12700">
            <a:solidFill>
              <a:schemeClr val="tx2">
                <a:lumMod val="50000"/>
                <a:lumOff val="50000"/>
              </a:schemeClr>
            </a:solidFill>
            <a:headEnd type="triangle"/>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sz="120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18D4811C-0B2F-4213-8960-9F6A9C3B220E}"/>
              </a:ext>
            </a:extLst>
          </p:cNvPr>
          <p:cNvCxnSpPr>
            <a:cxnSpLocks/>
            <a:stCxn id="7" idx="2"/>
          </p:cNvCxnSpPr>
          <p:nvPr/>
        </p:nvCxnSpPr>
        <p:spPr>
          <a:xfrm flipH="1">
            <a:off x="4968587" y="2199879"/>
            <a:ext cx="1" cy="412907"/>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grpSp>
        <p:nvGrpSpPr>
          <p:cNvPr id="105" name="Group 104">
            <a:extLst>
              <a:ext uri="{FF2B5EF4-FFF2-40B4-BE49-F238E27FC236}">
                <a16:creationId xmlns:a16="http://schemas.microsoft.com/office/drawing/2014/main" id="{2D5CD0E1-10A2-40EF-8BA3-4421DF8454BB}"/>
              </a:ext>
            </a:extLst>
          </p:cNvPr>
          <p:cNvGrpSpPr/>
          <p:nvPr/>
        </p:nvGrpSpPr>
        <p:grpSpPr>
          <a:xfrm>
            <a:off x="3971594" y="2199879"/>
            <a:ext cx="1993988" cy="2774662"/>
            <a:chOff x="3971594" y="2199879"/>
            <a:chExt cx="1993988" cy="2774662"/>
          </a:xfrm>
        </p:grpSpPr>
        <p:cxnSp>
          <p:nvCxnSpPr>
            <p:cNvPr id="46" name="Straight Arrow Connector 45">
              <a:extLst>
                <a:ext uri="{FF2B5EF4-FFF2-40B4-BE49-F238E27FC236}">
                  <a16:creationId xmlns:a16="http://schemas.microsoft.com/office/drawing/2014/main" id="{0FA38B97-A5CF-4569-8648-809765E1CC78}"/>
                </a:ext>
              </a:extLst>
            </p:cNvPr>
            <p:cNvCxnSpPr>
              <a:cxnSpLocks/>
              <a:stCxn id="7" idx="2"/>
              <a:endCxn id="9" idx="0"/>
            </p:cNvCxnSpPr>
            <p:nvPr/>
          </p:nvCxnSpPr>
          <p:spPr>
            <a:xfrm flipH="1">
              <a:off x="4968587" y="2199879"/>
              <a:ext cx="1" cy="1385262"/>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0D18750B-1FF5-484E-A8BF-9E410EFC3E12}"/>
                </a:ext>
              </a:extLst>
            </p:cNvPr>
            <p:cNvSpPr/>
            <p:nvPr/>
          </p:nvSpPr>
          <p:spPr>
            <a:xfrm>
              <a:off x="4033671" y="3585141"/>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err="1">
                  <a:latin typeface="Calibri" panose="020F0502020204030204" pitchFamily="34" charset="0"/>
                  <a:cs typeface="Calibri" panose="020F0502020204030204" pitchFamily="34" charset="0"/>
                </a:rPr>
                <a:t>Lesk</a:t>
              </a:r>
              <a:endParaRPr lang="en-IN" sz="1200" dirty="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B3997C97-20F2-4FFA-A412-684E4F5F724B}"/>
                </a:ext>
              </a:extLst>
            </p:cNvPr>
            <p:cNvSpPr/>
            <p:nvPr/>
          </p:nvSpPr>
          <p:spPr>
            <a:xfrm>
              <a:off x="3971594" y="4460759"/>
              <a:ext cx="1993988"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Measure: </a:t>
              </a:r>
            </a:p>
            <a:p>
              <a:pPr algn="ctr"/>
              <a:r>
                <a:rPr lang="en-IN" sz="1200" dirty="0">
                  <a:latin typeface="Calibri" panose="020F0502020204030204" pitchFamily="34" charset="0"/>
                  <a:cs typeface="Calibri" panose="020F0502020204030204" pitchFamily="34" charset="0"/>
                </a:rPr>
                <a:t>Context Overlap- </a:t>
              </a:r>
              <a:r>
                <a:rPr lang="en-IN" sz="1200" dirty="0" err="1">
                  <a:latin typeface="Calibri" panose="020F0502020204030204" pitchFamily="34" charset="0"/>
                  <a:cs typeface="Calibri" panose="020F0502020204030204" pitchFamily="34" charset="0"/>
                </a:rPr>
                <a:t>CosineSim</a:t>
              </a:r>
              <a:endParaRPr lang="en-IN" sz="12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7306EFDB-BA2F-4EFE-8D54-B31A10A3A04B}"/>
                </a:ext>
              </a:extLst>
            </p:cNvPr>
            <p:cNvCxnSpPr>
              <a:cxnSpLocks/>
              <a:stCxn id="9" idx="2"/>
              <a:endCxn id="10" idx="0"/>
            </p:cNvCxnSpPr>
            <p:nvPr/>
          </p:nvCxnSpPr>
          <p:spPr>
            <a:xfrm>
              <a:off x="4968587" y="4098923"/>
              <a:ext cx="1" cy="361836"/>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06" name="Group 105">
            <a:extLst>
              <a:ext uri="{FF2B5EF4-FFF2-40B4-BE49-F238E27FC236}">
                <a16:creationId xmlns:a16="http://schemas.microsoft.com/office/drawing/2014/main" id="{CD8A6977-1D67-4D0C-A8CC-88E5757F0FFE}"/>
              </a:ext>
            </a:extLst>
          </p:cNvPr>
          <p:cNvGrpSpPr/>
          <p:nvPr/>
        </p:nvGrpSpPr>
        <p:grpSpPr>
          <a:xfrm>
            <a:off x="4033672" y="4974541"/>
            <a:ext cx="1869831" cy="1620167"/>
            <a:chOff x="4033672" y="4974541"/>
            <a:chExt cx="1869831" cy="1620167"/>
          </a:xfrm>
        </p:grpSpPr>
        <p:sp>
          <p:nvSpPr>
            <p:cNvPr id="11" name="Rectangle 10">
              <a:extLst>
                <a:ext uri="{FF2B5EF4-FFF2-40B4-BE49-F238E27FC236}">
                  <a16:creationId xmlns:a16="http://schemas.microsoft.com/office/drawing/2014/main" id="{758C4B2D-8B85-4EF9-9F43-A7819F09734B}"/>
                </a:ext>
              </a:extLst>
            </p:cNvPr>
            <p:cNvSpPr/>
            <p:nvPr/>
          </p:nvSpPr>
          <p:spPr>
            <a:xfrm>
              <a:off x="4033672" y="5310253"/>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Metric:</a:t>
              </a:r>
            </a:p>
            <a:p>
              <a:pPr algn="ctr"/>
              <a:r>
                <a:rPr lang="en-IN" sz="1200" dirty="0">
                  <a:latin typeface="Calibri" panose="020F0502020204030204" pitchFamily="34" charset="0"/>
                  <a:cs typeface="Calibri" panose="020F0502020204030204" pitchFamily="34" charset="0"/>
                </a:rPr>
                <a:t>Accuracy, MRR</a:t>
              </a:r>
            </a:p>
          </p:txBody>
        </p:sp>
        <p:sp>
          <p:nvSpPr>
            <p:cNvPr id="12" name="Rectangle 11">
              <a:extLst>
                <a:ext uri="{FF2B5EF4-FFF2-40B4-BE49-F238E27FC236}">
                  <a16:creationId xmlns:a16="http://schemas.microsoft.com/office/drawing/2014/main" id="{30342FEA-C4FA-4D59-BA7A-D74880814C5D}"/>
                </a:ext>
              </a:extLst>
            </p:cNvPr>
            <p:cNvSpPr/>
            <p:nvPr/>
          </p:nvSpPr>
          <p:spPr>
            <a:xfrm>
              <a:off x="4033672" y="6080926"/>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Output:</a:t>
              </a:r>
            </a:p>
            <a:p>
              <a:pPr algn="ctr"/>
              <a:r>
                <a:rPr lang="en-IN" sz="1200" dirty="0">
                  <a:latin typeface="Calibri" panose="020F0502020204030204" pitchFamily="34" charset="0"/>
                  <a:cs typeface="Calibri" panose="020F0502020204030204" pitchFamily="34" charset="0"/>
                </a:rPr>
                <a:t>Ranked Meanings</a:t>
              </a:r>
            </a:p>
          </p:txBody>
        </p:sp>
        <p:cxnSp>
          <p:nvCxnSpPr>
            <p:cNvPr id="43" name="Straight Arrow Connector 42">
              <a:extLst>
                <a:ext uri="{FF2B5EF4-FFF2-40B4-BE49-F238E27FC236}">
                  <a16:creationId xmlns:a16="http://schemas.microsoft.com/office/drawing/2014/main" id="{E557E60E-160C-4DF2-A1C7-1F73CB502A82}"/>
                </a:ext>
              </a:extLst>
            </p:cNvPr>
            <p:cNvCxnSpPr>
              <a:cxnSpLocks/>
              <a:stCxn id="10" idx="2"/>
              <a:endCxn id="11" idx="0"/>
            </p:cNvCxnSpPr>
            <p:nvPr/>
          </p:nvCxnSpPr>
          <p:spPr>
            <a:xfrm>
              <a:off x="4968588" y="4974541"/>
              <a:ext cx="0" cy="335712"/>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12BB1896-5E6F-419F-A533-BAA51336CC73}"/>
                </a:ext>
              </a:extLst>
            </p:cNvPr>
            <p:cNvCxnSpPr>
              <a:cxnSpLocks/>
              <a:stCxn id="11" idx="2"/>
              <a:endCxn id="12" idx="0"/>
            </p:cNvCxnSpPr>
            <p:nvPr/>
          </p:nvCxnSpPr>
          <p:spPr>
            <a:xfrm>
              <a:off x="4968588" y="5824035"/>
              <a:ext cx="0" cy="256891"/>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03" name="Group 102">
            <a:extLst>
              <a:ext uri="{FF2B5EF4-FFF2-40B4-BE49-F238E27FC236}">
                <a16:creationId xmlns:a16="http://schemas.microsoft.com/office/drawing/2014/main" id="{42558951-E259-4B61-84FD-A547BE51B8A8}"/>
              </a:ext>
            </a:extLst>
          </p:cNvPr>
          <p:cNvGrpSpPr/>
          <p:nvPr/>
        </p:nvGrpSpPr>
        <p:grpSpPr>
          <a:xfrm>
            <a:off x="733476" y="1682137"/>
            <a:ext cx="7580066" cy="1997616"/>
            <a:chOff x="733476" y="1682137"/>
            <a:chExt cx="7580066" cy="1997616"/>
          </a:xfrm>
        </p:grpSpPr>
        <p:sp>
          <p:nvSpPr>
            <p:cNvPr id="18" name="Rectangle 17">
              <a:extLst>
                <a:ext uri="{FF2B5EF4-FFF2-40B4-BE49-F238E27FC236}">
                  <a16:creationId xmlns:a16="http://schemas.microsoft.com/office/drawing/2014/main" id="{951F0A10-26B3-4B99-8513-4BB087558F48}"/>
                </a:ext>
              </a:extLst>
            </p:cNvPr>
            <p:cNvSpPr/>
            <p:nvPr/>
          </p:nvSpPr>
          <p:spPr>
            <a:xfrm>
              <a:off x="1621731" y="1686097"/>
              <a:ext cx="1995055"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Input A</a:t>
              </a:r>
            </a:p>
            <a:p>
              <a:pPr algn="ctr"/>
              <a:r>
                <a:rPr lang="en-IN" sz="1200" dirty="0">
                  <a:latin typeface="Calibri" panose="020F0502020204030204" pitchFamily="34" charset="0"/>
                  <a:cs typeface="Calibri" panose="020F0502020204030204" pitchFamily="34" charset="0"/>
                </a:rPr>
                <a:t> Word + Context(Para)</a:t>
              </a:r>
            </a:p>
          </p:txBody>
        </p:sp>
        <p:sp>
          <p:nvSpPr>
            <p:cNvPr id="19" name="Rectangle 18">
              <a:extLst>
                <a:ext uri="{FF2B5EF4-FFF2-40B4-BE49-F238E27FC236}">
                  <a16:creationId xmlns:a16="http://schemas.microsoft.com/office/drawing/2014/main" id="{CCEB79A2-98BB-448E-867D-416D6BD8C84E}"/>
                </a:ext>
              </a:extLst>
            </p:cNvPr>
            <p:cNvSpPr/>
            <p:nvPr/>
          </p:nvSpPr>
          <p:spPr>
            <a:xfrm>
              <a:off x="6318487" y="1682137"/>
              <a:ext cx="1995055"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Input Bi </a:t>
              </a:r>
            </a:p>
            <a:p>
              <a:pPr algn="ctr"/>
              <a:r>
                <a:rPr lang="en-IN" sz="1200" dirty="0">
                  <a:latin typeface="Calibri" panose="020F0502020204030204" pitchFamily="34" charset="0"/>
                  <a:cs typeface="Calibri" panose="020F0502020204030204" pitchFamily="34" charset="0"/>
                </a:rPr>
                <a:t>Various Dictionary Meanings</a:t>
              </a:r>
            </a:p>
          </p:txBody>
        </p:sp>
        <p:sp>
          <p:nvSpPr>
            <p:cNvPr id="100" name="TextBox 99">
              <a:extLst>
                <a:ext uri="{FF2B5EF4-FFF2-40B4-BE49-F238E27FC236}">
                  <a16:creationId xmlns:a16="http://schemas.microsoft.com/office/drawing/2014/main" id="{B81DFB9C-65AE-45A6-AEF6-BDC3FB53F550}"/>
                </a:ext>
              </a:extLst>
            </p:cNvPr>
            <p:cNvSpPr txBox="1"/>
            <p:nvPr/>
          </p:nvSpPr>
          <p:spPr>
            <a:xfrm>
              <a:off x="733476" y="3310421"/>
              <a:ext cx="1995054" cy="369332"/>
            </a:xfrm>
            <a:prstGeom prst="rect">
              <a:avLst/>
            </a:prstGeom>
            <a:noFill/>
          </p:spPr>
          <p:txBody>
            <a:bodyPr wrap="square" rtlCol="0">
              <a:spAutoFit/>
            </a:bodyPr>
            <a:lstStyle/>
            <a:p>
              <a:r>
                <a:rPr lang="en-IN" b="1" dirty="0">
                  <a:latin typeface="Calibri" panose="020F0502020204030204" pitchFamily="34" charset="0"/>
                  <a:cs typeface="Calibri" panose="020F0502020204030204" pitchFamily="34" charset="0"/>
                </a:rPr>
                <a:t>1. Baseline: </a:t>
              </a:r>
              <a:r>
                <a:rPr lang="en-IN" b="1" dirty="0" err="1">
                  <a:latin typeface="Calibri" panose="020F0502020204030204" pitchFamily="34" charset="0"/>
                  <a:cs typeface="Calibri" panose="020F0502020204030204" pitchFamily="34" charset="0"/>
                </a:rPr>
                <a:t>Lesk</a:t>
              </a:r>
              <a:r>
                <a:rPr lang="en-IN" b="1" dirty="0">
                  <a:latin typeface="Calibri" panose="020F0502020204030204" pitchFamily="34" charset="0"/>
                  <a:cs typeface="Calibri" panose="020F0502020204030204" pitchFamily="34" charset="0"/>
                </a:rPr>
                <a:t> </a:t>
              </a:r>
            </a:p>
          </p:txBody>
        </p:sp>
      </p:grpSp>
      <p:grpSp>
        <p:nvGrpSpPr>
          <p:cNvPr id="107" name="Group 106">
            <a:extLst>
              <a:ext uri="{FF2B5EF4-FFF2-40B4-BE49-F238E27FC236}">
                <a16:creationId xmlns:a16="http://schemas.microsoft.com/office/drawing/2014/main" id="{7BB6CBA0-6158-416E-8717-885D4542FC89}"/>
              </a:ext>
            </a:extLst>
          </p:cNvPr>
          <p:cNvGrpSpPr/>
          <p:nvPr/>
        </p:nvGrpSpPr>
        <p:grpSpPr>
          <a:xfrm>
            <a:off x="733476" y="3266413"/>
            <a:ext cx="7579523" cy="1708128"/>
            <a:chOff x="733476" y="3266413"/>
            <a:chExt cx="7579523" cy="1708128"/>
          </a:xfrm>
        </p:grpSpPr>
        <p:grpSp>
          <p:nvGrpSpPr>
            <p:cNvPr id="98" name="Group 97">
              <a:extLst>
                <a:ext uri="{FF2B5EF4-FFF2-40B4-BE49-F238E27FC236}">
                  <a16:creationId xmlns:a16="http://schemas.microsoft.com/office/drawing/2014/main" id="{9171D9E9-ABBF-4D52-BDD8-1AF33C401578}"/>
                </a:ext>
              </a:extLst>
            </p:cNvPr>
            <p:cNvGrpSpPr/>
            <p:nvPr/>
          </p:nvGrpSpPr>
          <p:grpSpPr>
            <a:xfrm>
              <a:off x="4972968" y="3266413"/>
              <a:ext cx="3340031" cy="1708128"/>
              <a:chOff x="3794516" y="3388659"/>
              <a:chExt cx="3340031" cy="1708128"/>
            </a:xfrm>
          </p:grpSpPr>
          <p:sp>
            <p:nvSpPr>
              <p:cNvPr id="87" name="Rectangle 86">
                <a:extLst>
                  <a:ext uri="{FF2B5EF4-FFF2-40B4-BE49-F238E27FC236}">
                    <a16:creationId xmlns:a16="http://schemas.microsoft.com/office/drawing/2014/main" id="{8FE2D91A-72BA-41F5-BA07-148370633697}"/>
                  </a:ext>
                </a:extLst>
              </p:cNvPr>
              <p:cNvSpPr/>
              <p:nvPr/>
            </p:nvSpPr>
            <p:spPr>
              <a:xfrm>
                <a:off x="5264716" y="3707387"/>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Context Similarity- </a:t>
                </a:r>
                <a:r>
                  <a:rPr lang="en-IN" sz="1200" dirty="0" err="1">
                    <a:latin typeface="Calibri" panose="020F0502020204030204" pitchFamily="34" charset="0"/>
                    <a:cs typeface="Calibri" panose="020F0502020204030204" pitchFamily="34" charset="0"/>
                  </a:rPr>
                  <a:t>Tfidf</a:t>
                </a:r>
                <a:endParaRPr lang="en-IN" sz="12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F02D85D3-A790-477F-8B32-A67A663A9141}"/>
                  </a:ext>
                </a:extLst>
              </p:cNvPr>
              <p:cNvSpPr/>
              <p:nvPr/>
            </p:nvSpPr>
            <p:spPr>
              <a:xfrm>
                <a:off x="5264715" y="4583005"/>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Measure: Cosine Sim, Euclidean, Manhattan</a:t>
                </a:r>
              </a:p>
            </p:txBody>
          </p:sp>
          <p:sp>
            <p:nvSpPr>
              <p:cNvPr id="94" name="Freeform: Shape 93">
                <a:extLst>
                  <a:ext uri="{FF2B5EF4-FFF2-40B4-BE49-F238E27FC236}">
                    <a16:creationId xmlns:a16="http://schemas.microsoft.com/office/drawing/2014/main" id="{A55E4D42-951D-46B3-8539-5FF26086D662}"/>
                  </a:ext>
                </a:extLst>
              </p:cNvPr>
              <p:cNvSpPr/>
              <p:nvPr/>
            </p:nvSpPr>
            <p:spPr>
              <a:xfrm>
                <a:off x="3794516" y="3388659"/>
                <a:ext cx="2337343" cy="342289"/>
              </a:xfrm>
              <a:custGeom>
                <a:avLst/>
                <a:gdLst>
                  <a:gd name="connsiteX0" fmla="*/ 0 w 2337343"/>
                  <a:gd name="connsiteY0" fmla="*/ 0 h 342289"/>
                  <a:gd name="connsiteX1" fmla="*/ 2337343 w 2337343"/>
                  <a:gd name="connsiteY1" fmla="*/ 0 h 342289"/>
                  <a:gd name="connsiteX2" fmla="*/ 2337343 w 2337343"/>
                  <a:gd name="connsiteY2" fmla="*/ 342289 h 342289"/>
                </a:gdLst>
                <a:ahLst/>
                <a:cxnLst>
                  <a:cxn ang="0">
                    <a:pos x="connsiteX0" y="connsiteY0"/>
                  </a:cxn>
                  <a:cxn ang="0">
                    <a:pos x="connsiteX1" y="connsiteY1"/>
                  </a:cxn>
                  <a:cxn ang="0">
                    <a:pos x="connsiteX2" y="connsiteY2"/>
                  </a:cxn>
                </a:cxnLst>
                <a:rect l="l" t="t" r="r" b="b"/>
                <a:pathLst>
                  <a:path w="2337343" h="342289">
                    <a:moveTo>
                      <a:pt x="0" y="0"/>
                    </a:moveTo>
                    <a:lnTo>
                      <a:pt x="2337343" y="0"/>
                    </a:lnTo>
                    <a:lnTo>
                      <a:pt x="2337343" y="342289"/>
                    </a:lnTo>
                  </a:path>
                </a:pathLst>
              </a:cu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latin typeface="Calibri" panose="020F0502020204030204" pitchFamily="34" charset="0"/>
                  <a:cs typeface="Calibri" panose="020F0502020204030204" pitchFamily="34" charset="0"/>
                </a:endParaRPr>
              </a:p>
            </p:txBody>
          </p:sp>
          <p:cxnSp>
            <p:nvCxnSpPr>
              <p:cNvPr id="96" name="Straight Arrow Connector 95">
                <a:extLst>
                  <a:ext uri="{FF2B5EF4-FFF2-40B4-BE49-F238E27FC236}">
                    <a16:creationId xmlns:a16="http://schemas.microsoft.com/office/drawing/2014/main" id="{AE163F37-B87E-4B2C-B2AE-8C8AE3AA750D}"/>
                  </a:ext>
                </a:extLst>
              </p:cNvPr>
              <p:cNvCxnSpPr>
                <a:cxnSpLocks/>
              </p:cNvCxnSpPr>
              <p:nvPr/>
            </p:nvCxnSpPr>
            <p:spPr>
              <a:xfrm>
                <a:off x="6138073" y="4200739"/>
                <a:ext cx="1" cy="361836"/>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grpSp>
        <p:sp>
          <p:nvSpPr>
            <p:cNvPr id="101" name="TextBox 100">
              <a:extLst>
                <a:ext uri="{FF2B5EF4-FFF2-40B4-BE49-F238E27FC236}">
                  <a16:creationId xmlns:a16="http://schemas.microsoft.com/office/drawing/2014/main" id="{8581606B-D6F8-4620-87E0-B5A3E2272BD3}"/>
                </a:ext>
              </a:extLst>
            </p:cNvPr>
            <p:cNvSpPr txBox="1"/>
            <p:nvPr/>
          </p:nvSpPr>
          <p:spPr>
            <a:xfrm>
              <a:off x="733476" y="4255663"/>
              <a:ext cx="1995054" cy="369332"/>
            </a:xfrm>
            <a:prstGeom prst="rect">
              <a:avLst/>
            </a:prstGeom>
            <a:noFill/>
          </p:spPr>
          <p:txBody>
            <a:bodyPr wrap="square" rtlCol="0">
              <a:spAutoFit/>
            </a:bodyPr>
            <a:lstStyle/>
            <a:p>
              <a:r>
                <a:rPr lang="en-IN" b="1" dirty="0">
                  <a:latin typeface="Calibri" panose="020F0502020204030204" pitchFamily="34" charset="0"/>
                  <a:cs typeface="Calibri" panose="020F0502020204030204" pitchFamily="34" charset="0"/>
                </a:rPr>
                <a:t>2. </a:t>
              </a:r>
              <a:r>
                <a:rPr lang="en-IN" b="1" dirty="0" err="1">
                  <a:latin typeface="Calibri" panose="020F0502020204030204" pitchFamily="34" charset="0"/>
                  <a:cs typeface="Calibri" panose="020F0502020204030204" pitchFamily="34" charset="0"/>
                </a:rPr>
                <a:t>Tf-Idf</a:t>
              </a:r>
              <a:endParaRPr lang="en-IN" b="1" dirty="0">
                <a:latin typeface="Calibri" panose="020F0502020204030204" pitchFamily="34" charset="0"/>
                <a:cs typeface="Calibri" panose="020F0502020204030204" pitchFamily="34" charset="0"/>
              </a:endParaRPr>
            </a:p>
          </p:txBody>
        </p:sp>
      </p:grpSp>
      <p:grpSp>
        <p:nvGrpSpPr>
          <p:cNvPr id="108" name="Group 107">
            <a:extLst>
              <a:ext uri="{FF2B5EF4-FFF2-40B4-BE49-F238E27FC236}">
                <a16:creationId xmlns:a16="http://schemas.microsoft.com/office/drawing/2014/main" id="{B6BFDB6A-4772-4598-885A-DCC46F109EAB}"/>
              </a:ext>
            </a:extLst>
          </p:cNvPr>
          <p:cNvGrpSpPr/>
          <p:nvPr/>
        </p:nvGrpSpPr>
        <p:grpSpPr>
          <a:xfrm>
            <a:off x="733474" y="3264770"/>
            <a:ext cx="10281432" cy="2633101"/>
            <a:chOff x="733474" y="3264770"/>
            <a:chExt cx="10281432" cy="2633101"/>
          </a:xfrm>
        </p:grpSpPr>
        <p:grpSp>
          <p:nvGrpSpPr>
            <p:cNvPr id="99" name="Group 98">
              <a:extLst>
                <a:ext uri="{FF2B5EF4-FFF2-40B4-BE49-F238E27FC236}">
                  <a16:creationId xmlns:a16="http://schemas.microsoft.com/office/drawing/2014/main" id="{4E7C9C0A-59F7-410E-B2E8-ACC286FC7785}"/>
                </a:ext>
              </a:extLst>
            </p:cNvPr>
            <p:cNvGrpSpPr/>
            <p:nvPr/>
          </p:nvGrpSpPr>
          <p:grpSpPr>
            <a:xfrm>
              <a:off x="4968587" y="3264770"/>
              <a:ext cx="6046319" cy="1709771"/>
              <a:chOff x="3790135" y="3387016"/>
              <a:chExt cx="6046319" cy="1709771"/>
            </a:xfrm>
          </p:grpSpPr>
          <p:sp>
            <p:nvSpPr>
              <p:cNvPr id="89" name="Rectangle 88">
                <a:extLst>
                  <a:ext uri="{FF2B5EF4-FFF2-40B4-BE49-F238E27FC236}">
                    <a16:creationId xmlns:a16="http://schemas.microsoft.com/office/drawing/2014/main" id="{F4EFA3EF-8913-4597-9AB3-9ECBA96B2DA8}"/>
                  </a:ext>
                </a:extLst>
              </p:cNvPr>
              <p:cNvSpPr/>
              <p:nvPr/>
            </p:nvSpPr>
            <p:spPr>
              <a:xfrm>
                <a:off x="7777006" y="3608702"/>
                <a:ext cx="2059448" cy="612467"/>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Pretrained Word Embeddings </a:t>
                </a:r>
              </a:p>
              <a:p>
                <a:pPr algn="ctr"/>
                <a:r>
                  <a:rPr lang="en-IN" sz="1200" dirty="0">
                    <a:latin typeface="Calibri" panose="020F0502020204030204" pitchFamily="34" charset="0"/>
                    <a:cs typeface="Calibri" panose="020F0502020204030204" pitchFamily="34" charset="0"/>
                  </a:rPr>
                  <a:t>Word2Vec, </a:t>
                </a:r>
                <a:r>
                  <a:rPr lang="en-IN" sz="1200" dirty="0" err="1">
                    <a:latin typeface="Calibri" panose="020F0502020204030204" pitchFamily="34" charset="0"/>
                    <a:cs typeface="Calibri" panose="020F0502020204030204" pitchFamily="34" charset="0"/>
                  </a:rPr>
                  <a:t>GloVe</a:t>
                </a:r>
                <a:r>
                  <a:rPr lang="en-IN" sz="1200" dirty="0">
                    <a:latin typeface="Calibri" panose="020F0502020204030204" pitchFamily="34" charset="0"/>
                    <a:cs typeface="Calibri" panose="020F0502020204030204" pitchFamily="34" charset="0"/>
                  </a:rPr>
                  <a:t>, </a:t>
                </a:r>
                <a:r>
                  <a:rPr lang="en-IN" sz="1200" dirty="0" err="1">
                    <a:latin typeface="Calibri" panose="020F0502020204030204" pitchFamily="34" charset="0"/>
                    <a:cs typeface="Calibri" panose="020F0502020204030204" pitchFamily="34" charset="0"/>
                  </a:rPr>
                  <a:t>FastText</a:t>
                </a:r>
                <a:endParaRPr lang="en-IN" sz="1200" dirty="0">
                  <a:latin typeface="Calibri" panose="020F0502020204030204"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32907837-F156-4D92-93EF-5486BD12A467}"/>
                  </a:ext>
                </a:extLst>
              </p:cNvPr>
              <p:cNvSpPr/>
              <p:nvPr/>
            </p:nvSpPr>
            <p:spPr>
              <a:xfrm>
                <a:off x="7871815" y="4583005"/>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Measure: Cosine Similarity, Soft Cosine Similarity</a:t>
                </a:r>
              </a:p>
            </p:txBody>
          </p:sp>
          <p:sp>
            <p:nvSpPr>
              <p:cNvPr id="95" name="Freeform: Shape 94">
                <a:extLst>
                  <a:ext uri="{FF2B5EF4-FFF2-40B4-BE49-F238E27FC236}">
                    <a16:creationId xmlns:a16="http://schemas.microsoft.com/office/drawing/2014/main" id="{5E8B9E78-4611-4C5B-BBD9-A0B27E18CE89}"/>
                  </a:ext>
                </a:extLst>
              </p:cNvPr>
              <p:cNvSpPr/>
              <p:nvPr/>
            </p:nvSpPr>
            <p:spPr>
              <a:xfrm>
                <a:off x="3790135" y="3387016"/>
                <a:ext cx="5001796" cy="253819"/>
              </a:xfrm>
              <a:custGeom>
                <a:avLst/>
                <a:gdLst>
                  <a:gd name="connsiteX0" fmla="*/ 0 w 2337343"/>
                  <a:gd name="connsiteY0" fmla="*/ 0 h 342289"/>
                  <a:gd name="connsiteX1" fmla="*/ 2337343 w 2337343"/>
                  <a:gd name="connsiteY1" fmla="*/ 0 h 342289"/>
                  <a:gd name="connsiteX2" fmla="*/ 2337343 w 2337343"/>
                  <a:gd name="connsiteY2" fmla="*/ 342289 h 342289"/>
                </a:gdLst>
                <a:ahLst/>
                <a:cxnLst>
                  <a:cxn ang="0">
                    <a:pos x="connsiteX0" y="connsiteY0"/>
                  </a:cxn>
                  <a:cxn ang="0">
                    <a:pos x="connsiteX1" y="connsiteY1"/>
                  </a:cxn>
                  <a:cxn ang="0">
                    <a:pos x="connsiteX2" y="connsiteY2"/>
                  </a:cxn>
                </a:cxnLst>
                <a:rect l="l" t="t" r="r" b="b"/>
                <a:pathLst>
                  <a:path w="2337343" h="342289">
                    <a:moveTo>
                      <a:pt x="0" y="0"/>
                    </a:moveTo>
                    <a:lnTo>
                      <a:pt x="2337343" y="0"/>
                    </a:lnTo>
                    <a:lnTo>
                      <a:pt x="2337343" y="342289"/>
                    </a:lnTo>
                  </a:path>
                </a:pathLst>
              </a:cu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latin typeface="Calibri" panose="020F0502020204030204" pitchFamily="34" charset="0"/>
                  <a:cs typeface="Calibri" panose="020F0502020204030204" pitchFamily="34" charset="0"/>
                </a:endParaRPr>
              </a:p>
            </p:txBody>
          </p:sp>
          <p:cxnSp>
            <p:nvCxnSpPr>
              <p:cNvPr id="97" name="Straight Arrow Connector 96">
                <a:extLst>
                  <a:ext uri="{FF2B5EF4-FFF2-40B4-BE49-F238E27FC236}">
                    <a16:creationId xmlns:a16="http://schemas.microsoft.com/office/drawing/2014/main" id="{DD1A2193-C923-485E-8F8E-E266CF5A97DA}"/>
                  </a:ext>
                </a:extLst>
              </p:cNvPr>
              <p:cNvCxnSpPr>
                <a:cxnSpLocks/>
              </p:cNvCxnSpPr>
              <p:nvPr/>
            </p:nvCxnSpPr>
            <p:spPr>
              <a:xfrm>
                <a:off x="8824099" y="4200739"/>
                <a:ext cx="1" cy="361836"/>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grpSp>
        <p:sp>
          <p:nvSpPr>
            <p:cNvPr id="102" name="TextBox 101">
              <a:extLst>
                <a:ext uri="{FF2B5EF4-FFF2-40B4-BE49-F238E27FC236}">
                  <a16:creationId xmlns:a16="http://schemas.microsoft.com/office/drawing/2014/main" id="{3BE93B44-DC22-4A3A-A6CB-B57110A66E93}"/>
                </a:ext>
              </a:extLst>
            </p:cNvPr>
            <p:cNvSpPr txBox="1"/>
            <p:nvPr/>
          </p:nvSpPr>
          <p:spPr>
            <a:xfrm>
              <a:off x="733474" y="4974541"/>
              <a:ext cx="2303199" cy="923330"/>
            </a:xfrm>
            <a:prstGeom prst="rect">
              <a:avLst/>
            </a:prstGeom>
            <a:noFill/>
          </p:spPr>
          <p:txBody>
            <a:bodyPr wrap="square" rtlCol="0">
              <a:spAutoFit/>
            </a:bodyPr>
            <a:lstStyle/>
            <a:p>
              <a:r>
                <a:rPr lang="en-IN" b="1" dirty="0">
                  <a:latin typeface="Calibri" panose="020F0502020204030204" pitchFamily="34" charset="0"/>
                  <a:cs typeface="Calibri" panose="020F0502020204030204" pitchFamily="34" charset="0"/>
                </a:rPr>
                <a:t>3. Semantic Similarity  </a:t>
              </a:r>
              <a:r>
                <a:rPr lang="en-IN" dirty="0">
                  <a:latin typeface="Calibri" panose="020F0502020204030204" pitchFamily="34" charset="0"/>
                  <a:cs typeface="Calibri" panose="020F0502020204030204" pitchFamily="34" charset="0"/>
                </a:rPr>
                <a:t>Pretrained Word Embeddings</a:t>
              </a:r>
            </a:p>
          </p:txBody>
        </p:sp>
      </p:grpSp>
      <p:grpSp>
        <p:nvGrpSpPr>
          <p:cNvPr id="115" name="Group 114">
            <a:extLst>
              <a:ext uri="{FF2B5EF4-FFF2-40B4-BE49-F238E27FC236}">
                <a16:creationId xmlns:a16="http://schemas.microsoft.com/office/drawing/2014/main" id="{437B6EC6-FC97-4178-B3DC-CA8CA050BC30}"/>
              </a:ext>
            </a:extLst>
          </p:cNvPr>
          <p:cNvGrpSpPr/>
          <p:nvPr/>
        </p:nvGrpSpPr>
        <p:grpSpPr>
          <a:xfrm>
            <a:off x="6630622" y="2415580"/>
            <a:ext cx="3500930" cy="648475"/>
            <a:chOff x="6630622" y="2415580"/>
            <a:chExt cx="3500930" cy="648475"/>
          </a:xfrm>
        </p:grpSpPr>
        <p:grpSp>
          <p:nvGrpSpPr>
            <p:cNvPr id="55" name="Group 54">
              <a:extLst>
                <a:ext uri="{FF2B5EF4-FFF2-40B4-BE49-F238E27FC236}">
                  <a16:creationId xmlns:a16="http://schemas.microsoft.com/office/drawing/2014/main" id="{216CE622-67F7-421E-B5E0-703C15173AF3}"/>
                </a:ext>
              </a:extLst>
            </p:cNvPr>
            <p:cNvGrpSpPr/>
            <p:nvPr/>
          </p:nvGrpSpPr>
          <p:grpSpPr>
            <a:xfrm>
              <a:off x="6630622" y="2415580"/>
              <a:ext cx="1991385" cy="612788"/>
              <a:chOff x="7833522" y="2327563"/>
              <a:chExt cx="1991385" cy="612788"/>
            </a:xfrm>
          </p:grpSpPr>
          <p:sp>
            <p:nvSpPr>
              <p:cNvPr id="16" name="Rectangle 15">
                <a:extLst>
                  <a:ext uri="{FF2B5EF4-FFF2-40B4-BE49-F238E27FC236}">
                    <a16:creationId xmlns:a16="http://schemas.microsoft.com/office/drawing/2014/main" id="{60052C42-D685-48B6-A78E-F4954B11AD3D}"/>
                  </a:ext>
                </a:extLst>
              </p:cNvPr>
              <p:cNvSpPr/>
              <p:nvPr/>
            </p:nvSpPr>
            <p:spPr>
              <a:xfrm>
                <a:off x="8705988" y="2533525"/>
                <a:ext cx="1118919" cy="406826"/>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POS tagger</a:t>
                </a:r>
              </a:p>
            </p:txBody>
          </p:sp>
          <p:sp>
            <p:nvSpPr>
              <p:cNvPr id="33" name="Freeform: Shape 32">
                <a:extLst>
                  <a:ext uri="{FF2B5EF4-FFF2-40B4-BE49-F238E27FC236}">
                    <a16:creationId xmlns:a16="http://schemas.microsoft.com/office/drawing/2014/main" id="{C53D4BBB-087A-4A0E-9166-E9D77F4B9784}"/>
                  </a:ext>
                </a:extLst>
              </p:cNvPr>
              <p:cNvSpPr/>
              <p:nvPr/>
            </p:nvSpPr>
            <p:spPr>
              <a:xfrm>
                <a:off x="7833522" y="2327563"/>
                <a:ext cx="1369156" cy="190704"/>
              </a:xfrm>
              <a:custGeom>
                <a:avLst/>
                <a:gdLst>
                  <a:gd name="connsiteX0" fmla="*/ 0 w 1369156"/>
                  <a:gd name="connsiteY0" fmla="*/ 0 h 190704"/>
                  <a:gd name="connsiteX1" fmla="*/ 1369156 w 1369156"/>
                  <a:gd name="connsiteY1" fmla="*/ 0 h 190704"/>
                  <a:gd name="connsiteX2" fmla="*/ 1369156 w 1369156"/>
                  <a:gd name="connsiteY2" fmla="*/ 190704 h 190704"/>
                </a:gdLst>
                <a:ahLst/>
                <a:cxnLst>
                  <a:cxn ang="0">
                    <a:pos x="connsiteX0" y="connsiteY0"/>
                  </a:cxn>
                  <a:cxn ang="0">
                    <a:pos x="connsiteX1" y="connsiteY1"/>
                  </a:cxn>
                  <a:cxn ang="0">
                    <a:pos x="connsiteX2" y="connsiteY2"/>
                  </a:cxn>
                </a:cxnLst>
                <a:rect l="l" t="t" r="r" b="b"/>
                <a:pathLst>
                  <a:path w="1369156" h="190704">
                    <a:moveTo>
                      <a:pt x="0" y="0"/>
                    </a:moveTo>
                    <a:lnTo>
                      <a:pt x="1369156" y="0"/>
                    </a:lnTo>
                    <a:lnTo>
                      <a:pt x="1369156" y="190704"/>
                    </a:lnTo>
                  </a:path>
                </a:pathLst>
              </a:cu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sz="1200">
                  <a:latin typeface="Calibri" panose="020F0502020204030204" pitchFamily="34" charset="0"/>
                  <a:cs typeface="Calibri" panose="020F0502020204030204" pitchFamily="34" charset="0"/>
                </a:endParaRPr>
              </a:p>
            </p:txBody>
          </p:sp>
        </p:grpSp>
        <p:sp>
          <p:nvSpPr>
            <p:cNvPr id="114" name="TextBox 113">
              <a:extLst>
                <a:ext uri="{FF2B5EF4-FFF2-40B4-BE49-F238E27FC236}">
                  <a16:creationId xmlns:a16="http://schemas.microsoft.com/office/drawing/2014/main" id="{214EC6BC-12D2-4670-994D-0C960D0345BF}"/>
                </a:ext>
              </a:extLst>
            </p:cNvPr>
            <p:cNvSpPr txBox="1"/>
            <p:nvPr/>
          </p:nvSpPr>
          <p:spPr>
            <a:xfrm>
              <a:off x="8663288" y="2540835"/>
              <a:ext cx="1468264" cy="523220"/>
            </a:xfrm>
            <a:prstGeom prst="rect">
              <a:avLst/>
            </a:prstGeom>
            <a:noFill/>
          </p:spPr>
          <p:txBody>
            <a:bodyPr wrap="square" rtlCol="0">
              <a:spAutoFit/>
            </a:bodyPr>
            <a:lstStyle/>
            <a:p>
              <a:r>
                <a:rPr lang="en-IN" sz="1400" dirty="0">
                  <a:solidFill>
                    <a:srgbClr val="FF0000"/>
                  </a:solidFill>
                  <a:latin typeface="Calibri" panose="020F0502020204030204" pitchFamily="34" charset="0"/>
                  <a:cs typeface="Calibri" panose="020F0502020204030204" pitchFamily="34" charset="0"/>
                </a:rPr>
                <a:t>Post Error Analysis Addition</a:t>
              </a:r>
            </a:p>
          </p:txBody>
        </p:sp>
      </p:grpSp>
      <p:sp>
        <p:nvSpPr>
          <p:cNvPr id="2" name="Slide Number Placeholder 1">
            <a:extLst>
              <a:ext uri="{FF2B5EF4-FFF2-40B4-BE49-F238E27FC236}">
                <a16:creationId xmlns:a16="http://schemas.microsoft.com/office/drawing/2014/main" id="{6AAEE655-EC45-7C40-99BB-7621E2396F92}"/>
              </a:ext>
            </a:extLst>
          </p:cNvPr>
          <p:cNvSpPr>
            <a:spLocks noGrp="1"/>
          </p:cNvSpPr>
          <p:nvPr>
            <p:ph type="sldNum" sz="quarter" idx="12"/>
          </p:nvPr>
        </p:nvSpPr>
        <p:spPr/>
        <p:txBody>
          <a:bodyPr/>
          <a:lstStyle/>
          <a:p>
            <a:fld id="{B2DC25EE-239B-4C5F-AAD1-255A7D5F1EE2}" type="slidenum">
              <a:rPr lang="en-US" smtClean="0"/>
              <a:t>7</a:t>
            </a:fld>
            <a:endParaRPr lang="en-US"/>
          </a:p>
        </p:txBody>
      </p:sp>
    </p:spTree>
    <p:extLst>
      <p:ext uri="{BB962C8B-B14F-4D97-AF65-F5344CB8AC3E}">
        <p14:creationId xmlns:p14="http://schemas.microsoft.com/office/powerpoint/2010/main" val="61838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fade">
                                      <p:cBhvr>
                                        <p:cTn id="40" dur="500"/>
                                        <p:tgtEl>
                                          <p:spTgt spid="10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fade">
                                      <p:cBhvr>
                                        <p:cTn id="45" dur="500"/>
                                        <p:tgtEl>
                                          <p:spTgt spid="10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fade">
                                      <p:cBhvr>
                                        <p:cTn id="55" dur="500"/>
                                        <p:tgtEl>
                                          <p:spTgt spid="10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8"/>
                                        </p:tgtEl>
                                        <p:attrNameLst>
                                          <p:attrName>style.visibility</p:attrName>
                                        </p:attrNameLst>
                                      </p:cBhvr>
                                      <p:to>
                                        <p:strVal val="visible"/>
                                      </p:to>
                                    </p:set>
                                    <p:animEffect transition="in" filter="fade">
                                      <p:cBhvr>
                                        <p:cTn id="6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1ADF3E93-D03F-45B7-9134-94544E97AB18}"/>
              </a:ext>
            </a:extLst>
          </p:cNvPr>
          <p:cNvSpPr/>
          <p:nvPr/>
        </p:nvSpPr>
        <p:spPr>
          <a:xfrm>
            <a:off x="484094" y="1506254"/>
            <a:ext cx="11398216" cy="612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C94E434B-8147-4789-ABC7-48046CD3E878}"/>
              </a:ext>
            </a:extLst>
          </p:cNvPr>
          <p:cNvSpPr>
            <a:spLocks noGrp="1"/>
          </p:cNvSpPr>
          <p:nvPr>
            <p:ph type="title"/>
          </p:nvPr>
        </p:nvSpPr>
        <p:spPr>
          <a:xfrm>
            <a:off x="1115568" y="548640"/>
            <a:ext cx="10168128" cy="1179576"/>
          </a:xfrm>
        </p:spPr>
        <p:txBody>
          <a:bodyPr/>
          <a:lstStyle/>
          <a:p>
            <a:r>
              <a:rPr lang="en-IN" dirty="0"/>
              <a:t>Path 1</a:t>
            </a:r>
          </a:p>
        </p:txBody>
      </p:sp>
      <p:grpSp>
        <p:nvGrpSpPr>
          <p:cNvPr id="106" name="Group 105">
            <a:extLst>
              <a:ext uri="{FF2B5EF4-FFF2-40B4-BE49-F238E27FC236}">
                <a16:creationId xmlns:a16="http://schemas.microsoft.com/office/drawing/2014/main" id="{CD8A6977-1D67-4D0C-A8CC-88E5757F0FFE}"/>
              </a:ext>
            </a:extLst>
          </p:cNvPr>
          <p:cNvGrpSpPr/>
          <p:nvPr/>
        </p:nvGrpSpPr>
        <p:grpSpPr>
          <a:xfrm>
            <a:off x="9573537" y="3437716"/>
            <a:ext cx="1869831" cy="1620167"/>
            <a:chOff x="4033672" y="4974541"/>
            <a:chExt cx="1869831" cy="1620167"/>
          </a:xfrm>
        </p:grpSpPr>
        <p:sp>
          <p:nvSpPr>
            <p:cNvPr id="11" name="Rectangle 10">
              <a:extLst>
                <a:ext uri="{FF2B5EF4-FFF2-40B4-BE49-F238E27FC236}">
                  <a16:creationId xmlns:a16="http://schemas.microsoft.com/office/drawing/2014/main" id="{758C4B2D-8B85-4EF9-9F43-A7819F09734B}"/>
                </a:ext>
              </a:extLst>
            </p:cNvPr>
            <p:cNvSpPr/>
            <p:nvPr/>
          </p:nvSpPr>
          <p:spPr>
            <a:xfrm>
              <a:off x="4033672" y="5310253"/>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Metric:</a:t>
              </a:r>
            </a:p>
            <a:p>
              <a:pPr algn="ctr"/>
              <a:r>
                <a:rPr lang="en-IN" sz="1200" dirty="0">
                  <a:latin typeface="Calibri" panose="020F0502020204030204" pitchFamily="34" charset="0"/>
                  <a:cs typeface="Calibri" panose="020F0502020204030204" pitchFamily="34" charset="0"/>
                </a:rPr>
                <a:t>Accuracy, MRR</a:t>
              </a:r>
            </a:p>
          </p:txBody>
        </p:sp>
        <p:sp>
          <p:nvSpPr>
            <p:cNvPr id="12" name="Rectangle 11">
              <a:extLst>
                <a:ext uri="{FF2B5EF4-FFF2-40B4-BE49-F238E27FC236}">
                  <a16:creationId xmlns:a16="http://schemas.microsoft.com/office/drawing/2014/main" id="{30342FEA-C4FA-4D59-BA7A-D74880814C5D}"/>
                </a:ext>
              </a:extLst>
            </p:cNvPr>
            <p:cNvSpPr/>
            <p:nvPr/>
          </p:nvSpPr>
          <p:spPr>
            <a:xfrm>
              <a:off x="4033672" y="6080926"/>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Output:</a:t>
              </a:r>
            </a:p>
            <a:p>
              <a:pPr algn="ctr"/>
              <a:r>
                <a:rPr lang="en-IN" sz="1200" dirty="0">
                  <a:latin typeface="Calibri" panose="020F0502020204030204" pitchFamily="34" charset="0"/>
                  <a:cs typeface="Calibri" panose="020F0502020204030204" pitchFamily="34" charset="0"/>
                </a:rPr>
                <a:t>Ranked Meanings</a:t>
              </a:r>
            </a:p>
          </p:txBody>
        </p:sp>
        <p:cxnSp>
          <p:nvCxnSpPr>
            <p:cNvPr id="43" name="Straight Arrow Connector 42">
              <a:extLst>
                <a:ext uri="{FF2B5EF4-FFF2-40B4-BE49-F238E27FC236}">
                  <a16:creationId xmlns:a16="http://schemas.microsoft.com/office/drawing/2014/main" id="{E557E60E-160C-4DF2-A1C7-1F73CB502A82}"/>
                </a:ext>
              </a:extLst>
            </p:cNvPr>
            <p:cNvCxnSpPr>
              <a:cxnSpLocks/>
              <a:endCxn id="11" idx="0"/>
            </p:cNvCxnSpPr>
            <p:nvPr/>
          </p:nvCxnSpPr>
          <p:spPr>
            <a:xfrm>
              <a:off x="4968588" y="4974541"/>
              <a:ext cx="0" cy="335712"/>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12BB1896-5E6F-419F-A533-BAA51336CC73}"/>
                </a:ext>
              </a:extLst>
            </p:cNvPr>
            <p:cNvCxnSpPr>
              <a:cxnSpLocks/>
              <a:stCxn id="11" idx="2"/>
              <a:endCxn id="12" idx="0"/>
            </p:cNvCxnSpPr>
            <p:nvPr/>
          </p:nvCxnSpPr>
          <p:spPr>
            <a:xfrm>
              <a:off x="4968588" y="5824035"/>
              <a:ext cx="0" cy="256891"/>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grpSp>
      <p:grpSp>
        <p:nvGrpSpPr>
          <p:cNvPr id="98" name="Group 97">
            <a:extLst>
              <a:ext uri="{FF2B5EF4-FFF2-40B4-BE49-F238E27FC236}">
                <a16:creationId xmlns:a16="http://schemas.microsoft.com/office/drawing/2014/main" id="{9171D9E9-ABBF-4D52-BDD8-1AF33C401578}"/>
              </a:ext>
            </a:extLst>
          </p:cNvPr>
          <p:cNvGrpSpPr/>
          <p:nvPr/>
        </p:nvGrpSpPr>
        <p:grpSpPr>
          <a:xfrm>
            <a:off x="9641309" y="2048316"/>
            <a:ext cx="1869832" cy="1389400"/>
            <a:chOff x="5264715" y="3707387"/>
            <a:chExt cx="1869832" cy="1389400"/>
          </a:xfrm>
        </p:grpSpPr>
        <p:sp>
          <p:nvSpPr>
            <p:cNvPr id="87" name="Rectangle 86">
              <a:extLst>
                <a:ext uri="{FF2B5EF4-FFF2-40B4-BE49-F238E27FC236}">
                  <a16:creationId xmlns:a16="http://schemas.microsoft.com/office/drawing/2014/main" id="{8FE2D91A-72BA-41F5-BA07-148370633697}"/>
                </a:ext>
              </a:extLst>
            </p:cNvPr>
            <p:cNvSpPr/>
            <p:nvPr/>
          </p:nvSpPr>
          <p:spPr>
            <a:xfrm>
              <a:off x="5264716" y="3707387"/>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Context Similarity- </a:t>
              </a:r>
              <a:r>
                <a:rPr lang="en-IN" sz="1200" dirty="0" err="1">
                  <a:latin typeface="Calibri" panose="020F0502020204030204" pitchFamily="34" charset="0"/>
                  <a:cs typeface="Calibri" panose="020F0502020204030204" pitchFamily="34" charset="0"/>
                </a:rPr>
                <a:t>Tfidf</a:t>
              </a:r>
              <a:endParaRPr lang="en-IN" sz="1200" dirty="0">
                <a:latin typeface="Calibri" panose="020F0502020204030204"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F02D85D3-A790-477F-8B32-A67A663A9141}"/>
                </a:ext>
              </a:extLst>
            </p:cNvPr>
            <p:cNvSpPr/>
            <p:nvPr/>
          </p:nvSpPr>
          <p:spPr>
            <a:xfrm>
              <a:off x="5264715" y="4583005"/>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Measure: Cosine Sim, Euclidean, Manhattan</a:t>
              </a:r>
            </a:p>
          </p:txBody>
        </p:sp>
        <p:cxnSp>
          <p:nvCxnSpPr>
            <p:cNvPr id="96" name="Straight Arrow Connector 95">
              <a:extLst>
                <a:ext uri="{FF2B5EF4-FFF2-40B4-BE49-F238E27FC236}">
                  <a16:creationId xmlns:a16="http://schemas.microsoft.com/office/drawing/2014/main" id="{AE163F37-B87E-4B2C-B2AE-8C8AE3AA750D}"/>
                </a:ext>
              </a:extLst>
            </p:cNvPr>
            <p:cNvCxnSpPr>
              <a:cxnSpLocks/>
            </p:cNvCxnSpPr>
            <p:nvPr/>
          </p:nvCxnSpPr>
          <p:spPr>
            <a:xfrm>
              <a:off x="6138073" y="4200739"/>
              <a:ext cx="1" cy="361836"/>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grpSp>
      <p:sp>
        <p:nvSpPr>
          <p:cNvPr id="101" name="TextBox 100">
            <a:extLst>
              <a:ext uri="{FF2B5EF4-FFF2-40B4-BE49-F238E27FC236}">
                <a16:creationId xmlns:a16="http://schemas.microsoft.com/office/drawing/2014/main" id="{8581606B-D6F8-4620-87E0-B5A3E2272BD3}"/>
              </a:ext>
            </a:extLst>
          </p:cNvPr>
          <p:cNvSpPr txBox="1"/>
          <p:nvPr/>
        </p:nvSpPr>
        <p:spPr>
          <a:xfrm>
            <a:off x="637123" y="2088099"/>
            <a:ext cx="3348720" cy="4401205"/>
          </a:xfrm>
          <a:prstGeom prst="rect">
            <a:avLst/>
          </a:prstGeom>
          <a:noFill/>
        </p:spPr>
        <p:txBody>
          <a:bodyPr wrap="square" rtlCol="0">
            <a:spAutoFit/>
          </a:bodyPr>
          <a:lstStyle/>
          <a:p>
            <a:pPr>
              <a:spcAft>
                <a:spcPts val="600"/>
              </a:spcAft>
            </a:pPr>
            <a:r>
              <a:rPr lang="en-IN" sz="2400" b="1" dirty="0">
                <a:latin typeface="Calibri" panose="020F0502020204030204" pitchFamily="34" charset="0"/>
                <a:cs typeface="Calibri" panose="020F0502020204030204" pitchFamily="34" charset="0"/>
              </a:rPr>
              <a:t>2. </a:t>
            </a:r>
            <a:r>
              <a:rPr lang="en-IN" sz="2400" b="1" dirty="0" err="1">
                <a:latin typeface="Calibri" panose="020F0502020204030204" pitchFamily="34" charset="0"/>
                <a:cs typeface="Calibri" panose="020F0502020204030204" pitchFamily="34" charset="0"/>
              </a:rPr>
              <a:t>Tf-Idf</a:t>
            </a:r>
            <a:endParaRPr lang="en-IN" sz="2400" b="1"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Based on the frequency of occurrence of shared words btw A &amp; Bi</a:t>
            </a: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Requires pre-processed words -&gt; lemmatization, stemming vital</a:t>
            </a: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Simple &amp; Fast</a:t>
            </a:r>
          </a:p>
          <a:p>
            <a:pPr>
              <a:spcAft>
                <a:spcPts val="600"/>
              </a:spcAft>
            </a:pPr>
            <a:endParaRPr lang="en-IN" b="1" dirty="0">
              <a:latin typeface="Calibri" panose="020F0502020204030204" pitchFamily="34" charset="0"/>
              <a:cs typeface="Calibri" panose="020F0502020204030204" pitchFamily="34" charset="0"/>
            </a:endParaRPr>
          </a:p>
          <a:p>
            <a:pPr>
              <a:spcAft>
                <a:spcPts val="600"/>
              </a:spcAft>
            </a:pPr>
            <a:r>
              <a:rPr lang="en-IN" b="1" dirty="0">
                <a:latin typeface="Calibri" panose="020F0502020204030204" pitchFamily="34" charset="0"/>
                <a:cs typeface="Calibri" panose="020F0502020204030204" pitchFamily="34" charset="0"/>
              </a:rPr>
              <a:t>Metrics: </a:t>
            </a: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Cosine Similarity</a:t>
            </a: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Euclidean Distance</a:t>
            </a: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Manhattan Distance</a:t>
            </a:r>
          </a:p>
        </p:txBody>
      </p:sp>
      <p:sp>
        <p:nvSpPr>
          <p:cNvPr id="53" name="Rectangle 52">
            <a:extLst>
              <a:ext uri="{FF2B5EF4-FFF2-40B4-BE49-F238E27FC236}">
                <a16:creationId xmlns:a16="http://schemas.microsoft.com/office/drawing/2014/main" id="{36163CF9-830C-4EBF-8E45-A9307EFE08E9}"/>
              </a:ext>
            </a:extLst>
          </p:cNvPr>
          <p:cNvSpPr/>
          <p:nvPr/>
        </p:nvSpPr>
        <p:spPr>
          <a:xfrm>
            <a:off x="9573537" y="1121627"/>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Pre-Processing</a:t>
            </a:r>
          </a:p>
        </p:txBody>
      </p:sp>
      <p:cxnSp>
        <p:nvCxnSpPr>
          <p:cNvPr id="58" name="Straight Arrow Connector 57">
            <a:extLst>
              <a:ext uri="{FF2B5EF4-FFF2-40B4-BE49-F238E27FC236}">
                <a16:creationId xmlns:a16="http://schemas.microsoft.com/office/drawing/2014/main" id="{F809CF5A-2456-4505-9371-A8DD840B6906}"/>
              </a:ext>
            </a:extLst>
          </p:cNvPr>
          <p:cNvCxnSpPr>
            <a:cxnSpLocks/>
            <a:endCxn id="53" idx="1"/>
          </p:cNvCxnSpPr>
          <p:nvPr/>
        </p:nvCxnSpPr>
        <p:spPr>
          <a:xfrm>
            <a:off x="9156651" y="1378518"/>
            <a:ext cx="416886" cy="0"/>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8208898D-C1DA-4692-8819-CC49C7A24E2D}"/>
              </a:ext>
            </a:extLst>
          </p:cNvPr>
          <p:cNvCxnSpPr>
            <a:cxnSpLocks/>
            <a:stCxn id="69" idx="3"/>
          </p:cNvCxnSpPr>
          <p:nvPr/>
        </p:nvCxnSpPr>
        <p:spPr>
          <a:xfrm flipV="1">
            <a:off x="9169774" y="1493443"/>
            <a:ext cx="403763" cy="618727"/>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2C5D10ED-37FC-4855-B799-11B84172E72B}"/>
              </a:ext>
            </a:extLst>
          </p:cNvPr>
          <p:cNvCxnSpPr>
            <a:cxnSpLocks/>
            <a:stCxn id="53" idx="2"/>
          </p:cNvCxnSpPr>
          <p:nvPr/>
        </p:nvCxnSpPr>
        <p:spPr>
          <a:xfrm flipH="1">
            <a:off x="10508452" y="1635409"/>
            <a:ext cx="1" cy="412907"/>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grpSp>
        <p:nvGrpSpPr>
          <p:cNvPr id="67" name="Group 66">
            <a:extLst>
              <a:ext uri="{FF2B5EF4-FFF2-40B4-BE49-F238E27FC236}">
                <a16:creationId xmlns:a16="http://schemas.microsoft.com/office/drawing/2014/main" id="{E9A83184-BB5B-493B-A541-B87335F1FA6C}"/>
              </a:ext>
            </a:extLst>
          </p:cNvPr>
          <p:cNvGrpSpPr/>
          <p:nvPr/>
        </p:nvGrpSpPr>
        <p:grpSpPr>
          <a:xfrm>
            <a:off x="7161596" y="1121627"/>
            <a:ext cx="2008178" cy="1247434"/>
            <a:chOff x="1621731" y="1686097"/>
            <a:chExt cx="2008178" cy="1247434"/>
          </a:xfrm>
        </p:grpSpPr>
        <p:sp>
          <p:nvSpPr>
            <p:cNvPr id="68" name="Rectangle 67">
              <a:extLst>
                <a:ext uri="{FF2B5EF4-FFF2-40B4-BE49-F238E27FC236}">
                  <a16:creationId xmlns:a16="http://schemas.microsoft.com/office/drawing/2014/main" id="{84E41A5C-A679-44C0-A787-5915F89A68B7}"/>
                </a:ext>
              </a:extLst>
            </p:cNvPr>
            <p:cNvSpPr/>
            <p:nvPr/>
          </p:nvSpPr>
          <p:spPr>
            <a:xfrm>
              <a:off x="1621731" y="1686097"/>
              <a:ext cx="1995055"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Input A</a:t>
              </a:r>
            </a:p>
            <a:p>
              <a:pPr algn="ctr"/>
              <a:r>
                <a:rPr lang="en-IN" sz="1200" dirty="0">
                  <a:latin typeface="Calibri" panose="020F0502020204030204" pitchFamily="34" charset="0"/>
                  <a:cs typeface="Calibri" panose="020F0502020204030204" pitchFamily="34" charset="0"/>
                </a:rPr>
                <a:t> Word + Context(Para)</a:t>
              </a:r>
            </a:p>
          </p:txBody>
        </p:sp>
        <p:sp>
          <p:nvSpPr>
            <p:cNvPr id="69" name="Rectangle 68">
              <a:extLst>
                <a:ext uri="{FF2B5EF4-FFF2-40B4-BE49-F238E27FC236}">
                  <a16:creationId xmlns:a16="http://schemas.microsoft.com/office/drawing/2014/main" id="{134307F8-A58C-4754-87A9-0FAE34F930A7}"/>
                </a:ext>
              </a:extLst>
            </p:cNvPr>
            <p:cNvSpPr/>
            <p:nvPr/>
          </p:nvSpPr>
          <p:spPr>
            <a:xfrm>
              <a:off x="1634854" y="2419749"/>
              <a:ext cx="1995055"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Input Bi </a:t>
              </a:r>
            </a:p>
            <a:p>
              <a:pPr algn="ctr"/>
              <a:r>
                <a:rPr lang="en-IN" sz="1200" dirty="0">
                  <a:latin typeface="Calibri" panose="020F0502020204030204" pitchFamily="34" charset="0"/>
                  <a:cs typeface="Calibri" panose="020F0502020204030204" pitchFamily="34" charset="0"/>
                </a:rPr>
                <a:t>Various Dictionary Meanings</a:t>
              </a:r>
            </a:p>
          </p:txBody>
        </p:sp>
      </p:grpSp>
      <p:pic>
        <p:nvPicPr>
          <p:cNvPr id="3" name="Picture 2" descr="Diagram&#10;&#10;Description automatically generated">
            <a:extLst>
              <a:ext uri="{FF2B5EF4-FFF2-40B4-BE49-F238E27FC236}">
                <a16:creationId xmlns:a16="http://schemas.microsoft.com/office/drawing/2014/main" id="{CE686887-F6E5-4A0C-A693-BE357A052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288" y="2591804"/>
            <a:ext cx="3049499" cy="2367623"/>
          </a:xfrm>
          <a:prstGeom prst="rect">
            <a:avLst/>
          </a:prstGeom>
        </p:spPr>
      </p:pic>
      <p:pic>
        <p:nvPicPr>
          <p:cNvPr id="6" name="Picture 5" descr="Diagram, timeline&#10;&#10;Description automatically generated">
            <a:extLst>
              <a:ext uri="{FF2B5EF4-FFF2-40B4-BE49-F238E27FC236}">
                <a16:creationId xmlns:a16="http://schemas.microsoft.com/office/drawing/2014/main" id="{2367B9C2-03A0-49A4-BCC7-30521B6F7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0109" y="3097971"/>
            <a:ext cx="4570101" cy="1942293"/>
          </a:xfrm>
          <a:prstGeom prst="rect">
            <a:avLst/>
          </a:prstGeom>
        </p:spPr>
      </p:pic>
      <p:graphicFrame>
        <p:nvGraphicFramePr>
          <p:cNvPr id="25" name="Chart 24">
            <a:extLst>
              <a:ext uri="{FF2B5EF4-FFF2-40B4-BE49-F238E27FC236}">
                <a16:creationId xmlns:a16="http://schemas.microsoft.com/office/drawing/2014/main" id="{97F31A99-473F-46A9-A552-E238A4B9964D}"/>
              </a:ext>
            </a:extLst>
          </p:cNvPr>
          <p:cNvGraphicFramePr>
            <a:graphicFrameLocks/>
          </p:cNvGraphicFramePr>
          <p:nvPr>
            <p:extLst>
              <p:ext uri="{D42A27DB-BD31-4B8C-83A1-F6EECF244321}">
                <p14:modId xmlns:p14="http://schemas.microsoft.com/office/powerpoint/2010/main" val="3563824106"/>
              </p:ext>
            </p:extLst>
          </p:nvPr>
        </p:nvGraphicFramePr>
        <p:xfrm>
          <a:off x="8613789" y="4544101"/>
          <a:ext cx="3392064" cy="2674040"/>
        </p:xfrm>
        <a:graphic>
          <a:graphicData uri="http://schemas.openxmlformats.org/drawingml/2006/chart">
            <c:chart xmlns:c="http://schemas.openxmlformats.org/drawingml/2006/chart" xmlns:r="http://schemas.openxmlformats.org/officeDocument/2006/relationships" r:id="rId5"/>
          </a:graphicData>
        </a:graphic>
      </p:graphicFrame>
      <p:grpSp>
        <p:nvGrpSpPr>
          <p:cNvPr id="13" name="Group 12">
            <a:extLst>
              <a:ext uri="{FF2B5EF4-FFF2-40B4-BE49-F238E27FC236}">
                <a16:creationId xmlns:a16="http://schemas.microsoft.com/office/drawing/2014/main" id="{1550B286-8E00-48F1-A5EA-5607EC85B68E}"/>
              </a:ext>
            </a:extLst>
          </p:cNvPr>
          <p:cNvGrpSpPr/>
          <p:nvPr/>
        </p:nvGrpSpPr>
        <p:grpSpPr>
          <a:xfrm>
            <a:off x="3250617" y="5359025"/>
            <a:ext cx="4908506" cy="902199"/>
            <a:chOff x="3250617" y="5359025"/>
            <a:chExt cx="4908506" cy="902199"/>
          </a:xfrm>
        </p:grpSpPr>
        <p:pic>
          <p:nvPicPr>
            <p:cNvPr id="9" name="Picture 8">
              <a:extLst>
                <a:ext uri="{FF2B5EF4-FFF2-40B4-BE49-F238E27FC236}">
                  <a16:creationId xmlns:a16="http://schemas.microsoft.com/office/drawing/2014/main" id="{F5D13FAE-F619-4BB9-9067-E525C3636EE1}"/>
                </a:ext>
              </a:extLst>
            </p:cNvPr>
            <p:cNvPicPr>
              <a:picLocks noChangeAspect="1"/>
            </p:cNvPicPr>
            <p:nvPr/>
          </p:nvPicPr>
          <p:blipFill rotWithShape="1">
            <a:blip r:embed="rId6"/>
            <a:srcRect l="27618" t="67121" r="40333" b="24358"/>
            <a:stretch/>
          </p:blipFill>
          <p:spPr>
            <a:xfrm>
              <a:off x="3271163" y="5530246"/>
              <a:ext cx="4887960" cy="730978"/>
            </a:xfrm>
            <a:prstGeom prst="rect">
              <a:avLst/>
            </a:prstGeom>
          </p:spPr>
        </p:pic>
        <p:sp>
          <p:nvSpPr>
            <p:cNvPr id="10" name="TextBox 9">
              <a:extLst>
                <a:ext uri="{FF2B5EF4-FFF2-40B4-BE49-F238E27FC236}">
                  <a16:creationId xmlns:a16="http://schemas.microsoft.com/office/drawing/2014/main" id="{3F21861F-CA99-4CF4-90DB-578D734AEC33}"/>
                </a:ext>
              </a:extLst>
            </p:cNvPr>
            <p:cNvSpPr txBox="1"/>
            <p:nvPr/>
          </p:nvSpPr>
          <p:spPr>
            <a:xfrm>
              <a:off x="3250617" y="5359025"/>
              <a:ext cx="4357660" cy="338554"/>
            </a:xfrm>
            <a:prstGeom prst="rect">
              <a:avLst/>
            </a:prstGeom>
            <a:noFill/>
          </p:spPr>
          <p:txBody>
            <a:bodyPr wrap="square" rtlCol="0">
              <a:spAutoFit/>
            </a:bodyPr>
            <a:lstStyle/>
            <a:p>
              <a:r>
                <a:rPr lang="en-IN" sz="1600" dirty="0">
                  <a:solidFill>
                    <a:srgbClr val="FF0000"/>
                  </a:solidFill>
                  <a:latin typeface="Calibri" panose="020F0502020204030204" pitchFamily="34" charset="0"/>
                  <a:cs typeface="Calibri" panose="020F0502020204030204" pitchFamily="34" charset="0"/>
                </a:rPr>
                <a:t>Result Analysis: Add another condition</a:t>
              </a:r>
            </a:p>
          </p:txBody>
        </p:sp>
      </p:grpSp>
      <p:sp>
        <p:nvSpPr>
          <p:cNvPr id="31" name="Rectangle 30">
            <a:extLst>
              <a:ext uri="{FF2B5EF4-FFF2-40B4-BE49-F238E27FC236}">
                <a16:creationId xmlns:a16="http://schemas.microsoft.com/office/drawing/2014/main" id="{25BA2519-E8B1-444F-87E8-B10ABACF3B89}"/>
              </a:ext>
            </a:extLst>
          </p:cNvPr>
          <p:cNvSpPr/>
          <p:nvPr/>
        </p:nvSpPr>
        <p:spPr>
          <a:xfrm>
            <a:off x="10122195" y="4959427"/>
            <a:ext cx="850605" cy="165934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578D03E2-36D1-D041-881B-FB74B6A472DD}"/>
              </a:ext>
            </a:extLst>
          </p:cNvPr>
          <p:cNvSpPr>
            <a:spLocks noGrp="1"/>
          </p:cNvSpPr>
          <p:nvPr>
            <p:ph type="sldNum" sz="quarter" idx="12"/>
          </p:nvPr>
        </p:nvSpPr>
        <p:spPr/>
        <p:txBody>
          <a:bodyPr/>
          <a:lstStyle/>
          <a:p>
            <a:fld id="{B2DC25EE-239B-4C5F-AAD1-255A7D5F1EE2}" type="slidenum">
              <a:rPr lang="en-US" smtClean="0"/>
              <a:t>8</a:t>
            </a:fld>
            <a:endParaRPr lang="en-US"/>
          </a:p>
        </p:txBody>
      </p:sp>
    </p:spTree>
    <p:extLst>
      <p:ext uri="{BB962C8B-B14F-4D97-AF65-F5344CB8AC3E}">
        <p14:creationId xmlns:p14="http://schemas.microsoft.com/office/powerpoint/2010/main" val="216272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862BCF7-DA25-4225-AE84-C5E672399472}"/>
              </a:ext>
            </a:extLst>
          </p:cNvPr>
          <p:cNvSpPr/>
          <p:nvPr/>
        </p:nvSpPr>
        <p:spPr>
          <a:xfrm>
            <a:off x="484094" y="1506254"/>
            <a:ext cx="11398216" cy="612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FFFBDB63-0E17-4900-A30F-247AC99E46D4}"/>
              </a:ext>
            </a:extLst>
          </p:cNvPr>
          <p:cNvSpPr txBox="1"/>
          <p:nvPr/>
        </p:nvSpPr>
        <p:spPr>
          <a:xfrm>
            <a:off x="637122" y="2088098"/>
            <a:ext cx="4885441" cy="4570482"/>
          </a:xfrm>
          <a:prstGeom prst="rect">
            <a:avLst/>
          </a:prstGeom>
          <a:noFill/>
        </p:spPr>
        <p:txBody>
          <a:bodyPr wrap="square" rtlCol="0">
            <a:spAutoFit/>
          </a:bodyPr>
          <a:lstStyle/>
          <a:p>
            <a:pPr>
              <a:spcAft>
                <a:spcPts val="600"/>
              </a:spcAft>
            </a:pPr>
            <a:r>
              <a:rPr lang="en-IN" sz="2400" b="1" dirty="0">
                <a:latin typeface="Calibri" panose="020F0502020204030204" pitchFamily="34" charset="0"/>
                <a:cs typeface="Calibri" panose="020F0502020204030204" pitchFamily="34" charset="0"/>
              </a:rPr>
              <a:t>3. Semantic Similarity </a:t>
            </a:r>
            <a:endParaRPr lang="en-IN" b="1"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Based on shared words having similar concepts</a:t>
            </a: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Requires a word embedding model:</a:t>
            </a:r>
          </a:p>
          <a:p>
            <a:pPr marL="742950" lvl="1" indent="-285750">
              <a:lnSpc>
                <a:spcPct val="200000"/>
              </a:lnSpc>
              <a:spcAft>
                <a:spcPts val="600"/>
              </a:spcAft>
              <a:buFont typeface="Arial" panose="020B0604020202020204" pitchFamily="34" charset="0"/>
              <a:buChar char="•"/>
            </a:pPr>
            <a:r>
              <a:rPr lang="en-IN" sz="1600" dirty="0">
                <a:latin typeface="Calibri" panose="020F0502020204030204" pitchFamily="34" charset="0"/>
                <a:cs typeface="Calibri" panose="020F0502020204030204" pitchFamily="34" charset="0"/>
              </a:rPr>
              <a:t>Word2Vec</a:t>
            </a:r>
          </a:p>
          <a:p>
            <a:pPr marL="742950" lvl="1" indent="-285750">
              <a:lnSpc>
                <a:spcPct val="200000"/>
              </a:lnSpc>
              <a:spcAft>
                <a:spcPts val="600"/>
              </a:spcAft>
              <a:buFont typeface="Arial" panose="020B0604020202020204" pitchFamily="34" charset="0"/>
              <a:buChar char="•"/>
            </a:pPr>
            <a:r>
              <a:rPr lang="en-IN" sz="1600" dirty="0" err="1">
                <a:latin typeface="Calibri" panose="020F0502020204030204" pitchFamily="34" charset="0"/>
                <a:cs typeface="Calibri" panose="020F0502020204030204" pitchFamily="34" charset="0"/>
              </a:rPr>
              <a:t>GloVe</a:t>
            </a:r>
            <a:endParaRPr lang="en-IN" sz="1600" dirty="0">
              <a:latin typeface="Calibri" panose="020F0502020204030204" pitchFamily="34" charset="0"/>
              <a:cs typeface="Calibri" panose="020F0502020204030204" pitchFamily="34" charset="0"/>
            </a:endParaRPr>
          </a:p>
          <a:p>
            <a:pPr marL="742950" lvl="1" indent="-285750">
              <a:lnSpc>
                <a:spcPct val="200000"/>
              </a:lnSpc>
              <a:spcAft>
                <a:spcPts val="600"/>
              </a:spcAft>
              <a:buFont typeface="Arial" panose="020B0604020202020204" pitchFamily="34" charset="0"/>
              <a:buChar char="•"/>
            </a:pPr>
            <a:r>
              <a:rPr lang="en-IN" sz="1600" dirty="0" err="1">
                <a:latin typeface="Calibri" panose="020F0502020204030204" pitchFamily="34" charset="0"/>
                <a:cs typeface="Calibri" panose="020F0502020204030204" pitchFamily="34" charset="0"/>
              </a:rPr>
              <a:t>FastText</a:t>
            </a:r>
            <a:endParaRPr lang="en-IN" sz="1600"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Good with low word overlap as does not require exact match </a:t>
            </a:r>
          </a:p>
          <a:p>
            <a:pPr>
              <a:spcAft>
                <a:spcPts val="600"/>
              </a:spcAft>
            </a:pPr>
            <a:r>
              <a:rPr lang="en-IN" b="1" dirty="0">
                <a:latin typeface="Calibri" panose="020F0502020204030204" pitchFamily="34" charset="0"/>
                <a:cs typeface="Calibri" panose="020F0502020204030204" pitchFamily="34" charset="0"/>
              </a:rPr>
              <a:t>Metrics: </a:t>
            </a: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Cosine Similarity – feature independence</a:t>
            </a:r>
          </a:p>
          <a:p>
            <a:pPr marL="285750" indent="-285750">
              <a:spcAft>
                <a:spcPts val="600"/>
              </a:spcAft>
              <a:buFont typeface="Arial" panose="020B0604020202020204" pitchFamily="34" charset="0"/>
              <a:buChar char="•"/>
            </a:pPr>
            <a:r>
              <a:rPr lang="en-IN" dirty="0">
                <a:latin typeface="Calibri" panose="020F0502020204030204" pitchFamily="34" charset="0"/>
                <a:cs typeface="Calibri" panose="020F0502020204030204" pitchFamily="34" charset="0"/>
              </a:rPr>
              <a:t>Soft Cosine Similarity – feature similarity</a:t>
            </a:r>
          </a:p>
        </p:txBody>
      </p:sp>
      <p:sp>
        <p:nvSpPr>
          <p:cNvPr id="56" name="Title 1">
            <a:extLst>
              <a:ext uri="{FF2B5EF4-FFF2-40B4-BE49-F238E27FC236}">
                <a16:creationId xmlns:a16="http://schemas.microsoft.com/office/drawing/2014/main" id="{0687E57C-4510-47D6-AD28-871B0E98CDCD}"/>
              </a:ext>
            </a:extLst>
          </p:cNvPr>
          <p:cNvSpPr>
            <a:spLocks noGrp="1"/>
          </p:cNvSpPr>
          <p:nvPr>
            <p:ph type="title"/>
          </p:nvPr>
        </p:nvSpPr>
        <p:spPr>
          <a:xfrm>
            <a:off x="1115568" y="548640"/>
            <a:ext cx="10168128" cy="1179576"/>
          </a:xfrm>
        </p:spPr>
        <p:txBody>
          <a:bodyPr/>
          <a:lstStyle/>
          <a:p>
            <a:r>
              <a:rPr lang="en-IN" dirty="0"/>
              <a:t>Path 1</a:t>
            </a:r>
          </a:p>
        </p:txBody>
      </p:sp>
      <p:pic>
        <p:nvPicPr>
          <p:cNvPr id="27" name="Picture 26" descr="A picture containing graphical user interface&#10;&#10;Description automatically generated">
            <a:extLst>
              <a:ext uri="{FF2B5EF4-FFF2-40B4-BE49-F238E27FC236}">
                <a16:creationId xmlns:a16="http://schemas.microsoft.com/office/drawing/2014/main" id="{33DFCDEC-6E0A-49CE-BED7-49150D0F9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916" y="2670889"/>
            <a:ext cx="3634366" cy="1711181"/>
          </a:xfrm>
          <a:prstGeom prst="rect">
            <a:avLst/>
          </a:prstGeom>
        </p:spPr>
      </p:pic>
      <p:pic>
        <p:nvPicPr>
          <p:cNvPr id="3" name="Picture 2" descr="Logo&#10;&#10;Description automatically generated">
            <a:extLst>
              <a:ext uri="{FF2B5EF4-FFF2-40B4-BE49-F238E27FC236}">
                <a16:creationId xmlns:a16="http://schemas.microsoft.com/office/drawing/2014/main" id="{EB3ACEE6-0535-4684-9299-FFA4D77C3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594" y="3813185"/>
            <a:ext cx="263041" cy="394561"/>
          </a:xfrm>
          <a:prstGeom prst="rect">
            <a:avLst/>
          </a:prstGeom>
        </p:spPr>
      </p:pic>
      <p:pic>
        <p:nvPicPr>
          <p:cNvPr id="5" name="Picture 4">
            <a:extLst>
              <a:ext uri="{FF2B5EF4-FFF2-40B4-BE49-F238E27FC236}">
                <a16:creationId xmlns:a16="http://schemas.microsoft.com/office/drawing/2014/main" id="{238B832C-EDB7-4CB1-976E-15E79F8CF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033" y="4335160"/>
            <a:ext cx="345328" cy="345328"/>
          </a:xfrm>
          <a:prstGeom prst="rect">
            <a:avLst/>
          </a:prstGeom>
        </p:spPr>
      </p:pic>
      <p:pic>
        <p:nvPicPr>
          <p:cNvPr id="7" name="Picture 6" descr="Logo, icon&#10;&#10;Description automatically generated">
            <a:extLst>
              <a:ext uri="{FF2B5EF4-FFF2-40B4-BE49-F238E27FC236}">
                <a16:creationId xmlns:a16="http://schemas.microsoft.com/office/drawing/2014/main" id="{A374EA50-167D-4242-9852-ABBDAE29C51F}"/>
              </a:ext>
            </a:extLst>
          </p:cNvPr>
          <p:cNvPicPr>
            <a:picLocks noChangeAspect="1"/>
          </p:cNvPicPr>
          <p:nvPr/>
        </p:nvPicPr>
        <p:blipFill rotWithShape="1">
          <a:blip r:embed="rId6">
            <a:extLst>
              <a:ext uri="{28A0092B-C50C-407E-A947-70E740481C1C}">
                <a14:useLocalDpi xmlns:a14="http://schemas.microsoft.com/office/drawing/2010/main" val="0"/>
              </a:ext>
            </a:extLst>
          </a:blip>
          <a:srcRect r="13161" b="11362"/>
          <a:stretch/>
        </p:blipFill>
        <p:spPr>
          <a:xfrm>
            <a:off x="937880" y="3275115"/>
            <a:ext cx="402318" cy="410656"/>
          </a:xfrm>
          <a:prstGeom prst="rect">
            <a:avLst/>
          </a:prstGeom>
        </p:spPr>
      </p:pic>
      <p:grpSp>
        <p:nvGrpSpPr>
          <p:cNvPr id="11" name="Group 10">
            <a:extLst>
              <a:ext uri="{FF2B5EF4-FFF2-40B4-BE49-F238E27FC236}">
                <a16:creationId xmlns:a16="http://schemas.microsoft.com/office/drawing/2014/main" id="{2CBF018A-BDAC-4D6E-9C66-212F6F8093C3}"/>
              </a:ext>
            </a:extLst>
          </p:cNvPr>
          <p:cNvGrpSpPr/>
          <p:nvPr/>
        </p:nvGrpSpPr>
        <p:grpSpPr>
          <a:xfrm>
            <a:off x="9573537" y="3437716"/>
            <a:ext cx="1869831" cy="1620167"/>
            <a:chOff x="4033672" y="4974541"/>
            <a:chExt cx="1869831" cy="1620167"/>
          </a:xfrm>
        </p:grpSpPr>
        <p:sp>
          <p:nvSpPr>
            <p:cNvPr id="12" name="Rectangle 11">
              <a:extLst>
                <a:ext uri="{FF2B5EF4-FFF2-40B4-BE49-F238E27FC236}">
                  <a16:creationId xmlns:a16="http://schemas.microsoft.com/office/drawing/2014/main" id="{83C9D7C8-1192-4683-8CBD-99A1A3B6439E}"/>
                </a:ext>
              </a:extLst>
            </p:cNvPr>
            <p:cNvSpPr/>
            <p:nvPr/>
          </p:nvSpPr>
          <p:spPr>
            <a:xfrm>
              <a:off x="4033672" y="5310253"/>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Metric:</a:t>
              </a:r>
            </a:p>
            <a:p>
              <a:pPr algn="ctr"/>
              <a:r>
                <a:rPr lang="en-IN" sz="1200" dirty="0">
                  <a:latin typeface="Calibri" panose="020F0502020204030204" pitchFamily="34" charset="0"/>
                  <a:cs typeface="Calibri" panose="020F0502020204030204" pitchFamily="34" charset="0"/>
                </a:rPr>
                <a:t>Accuracy, MRR</a:t>
              </a:r>
            </a:p>
          </p:txBody>
        </p:sp>
        <p:sp>
          <p:nvSpPr>
            <p:cNvPr id="13" name="Rectangle 12">
              <a:extLst>
                <a:ext uri="{FF2B5EF4-FFF2-40B4-BE49-F238E27FC236}">
                  <a16:creationId xmlns:a16="http://schemas.microsoft.com/office/drawing/2014/main" id="{8E94A1FA-3ADD-4AFB-99EE-0AEF1C61C15D}"/>
                </a:ext>
              </a:extLst>
            </p:cNvPr>
            <p:cNvSpPr/>
            <p:nvPr/>
          </p:nvSpPr>
          <p:spPr>
            <a:xfrm>
              <a:off x="4033672" y="6080926"/>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Output:</a:t>
              </a:r>
            </a:p>
            <a:p>
              <a:pPr algn="ctr"/>
              <a:r>
                <a:rPr lang="en-IN" sz="1200" dirty="0">
                  <a:latin typeface="Calibri" panose="020F0502020204030204" pitchFamily="34" charset="0"/>
                  <a:cs typeface="Calibri" panose="020F0502020204030204" pitchFamily="34" charset="0"/>
                </a:rPr>
                <a:t>Ranked Meanings</a:t>
              </a:r>
            </a:p>
          </p:txBody>
        </p:sp>
        <p:cxnSp>
          <p:nvCxnSpPr>
            <p:cNvPr id="14" name="Straight Arrow Connector 13">
              <a:extLst>
                <a:ext uri="{FF2B5EF4-FFF2-40B4-BE49-F238E27FC236}">
                  <a16:creationId xmlns:a16="http://schemas.microsoft.com/office/drawing/2014/main" id="{E3A29BE1-5F34-4768-B20D-653A921ED31C}"/>
                </a:ext>
              </a:extLst>
            </p:cNvPr>
            <p:cNvCxnSpPr>
              <a:cxnSpLocks/>
              <a:endCxn id="12" idx="0"/>
            </p:cNvCxnSpPr>
            <p:nvPr/>
          </p:nvCxnSpPr>
          <p:spPr>
            <a:xfrm>
              <a:off x="4968588" y="4974541"/>
              <a:ext cx="0" cy="335712"/>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1CE65EE5-88EE-43B7-B9AD-9824EA81A202}"/>
                </a:ext>
              </a:extLst>
            </p:cNvPr>
            <p:cNvCxnSpPr>
              <a:cxnSpLocks/>
              <a:stCxn id="12" idx="2"/>
              <a:endCxn id="13" idx="0"/>
            </p:cNvCxnSpPr>
            <p:nvPr/>
          </p:nvCxnSpPr>
          <p:spPr>
            <a:xfrm>
              <a:off x="4968588" y="5824035"/>
              <a:ext cx="0" cy="256891"/>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 name="Group 15">
            <a:extLst>
              <a:ext uri="{FF2B5EF4-FFF2-40B4-BE49-F238E27FC236}">
                <a16:creationId xmlns:a16="http://schemas.microsoft.com/office/drawing/2014/main" id="{F5D40386-9FEA-4EC5-82A7-9D2867B4959F}"/>
              </a:ext>
            </a:extLst>
          </p:cNvPr>
          <p:cNvGrpSpPr/>
          <p:nvPr/>
        </p:nvGrpSpPr>
        <p:grpSpPr>
          <a:xfrm>
            <a:off x="9641309" y="2048316"/>
            <a:ext cx="1869832" cy="1389400"/>
            <a:chOff x="5264715" y="3707387"/>
            <a:chExt cx="1869832" cy="1389400"/>
          </a:xfrm>
        </p:grpSpPr>
        <p:sp>
          <p:nvSpPr>
            <p:cNvPr id="17" name="Rectangle 16">
              <a:extLst>
                <a:ext uri="{FF2B5EF4-FFF2-40B4-BE49-F238E27FC236}">
                  <a16:creationId xmlns:a16="http://schemas.microsoft.com/office/drawing/2014/main" id="{343BD09F-5F70-462F-A2EF-C7367E6E7A49}"/>
                </a:ext>
              </a:extLst>
            </p:cNvPr>
            <p:cNvSpPr/>
            <p:nvPr/>
          </p:nvSpPr>
          <p:spPr>
            <a:xfrm>
              <a:off x="5264716" y="3707387"/>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Context Similarity- </a:t>
              </a:r>
              <a:r>
                <a:rPr lang="en-IN" sz="1200" dirty="0" err="1">
                  <a:latin typeface="Calibri" panose="020F0502020204030204" pitchFamily="34" charset="0"/>
                  <a:cs typeface="Calibri" panose="020F0502020204030204" pitchFamily="34" charset="0"/>
                </a:rPr>
                <a:t>Tfidf</a:t>
              </a:r>
              <a:endParaRPr lang="en-IN" sz="1200" dirty="0">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B71F8C6C-BFE5-4D8E-A1A4-11FD7FE307AA}"/>
                </a:ext>
              </a:extLst>
            </p:cNvPr>
            <p:cNvSpPr/>
            <p:nvPr/>
          </p:nvSpPr>
          <p:spPr>
            <a:xfrm>
              <a:off x="5264715" y="4583005"/>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Similarity Matrix (Similarity Index A, Bi, </a:t>
              </a:r>
              <a:r>
                <a:rPr lang="en-IN" sz="1200" dirty="0" err="1">
                  <a:latin typeface="Calibri" panose="020F0502020204030204" pitchFamily="34" charset="0"/>
                  <a:cs typeface="Calibri" panose="020F0502020204030204" pitchFamily="34" charset="0"/>
                </a:rPr>
                <a:t>TfIdf</a:t>
              </a:r>
              <a:r>
                <a:rPr lang="en-IN" sz="1200" dirty="0">
                  <a:latin typeface="Calibri" panose="020F0502020204030204" pitchFamily="34" charset="0"/>
                  <a:cs typeface="Calibri" panose="020F0502020204030204" pitchFamily="34" charset="0"/>
                </a:rPr>
                <a:t>)</a:t>
              </a:r>
            </a:p>
          </p:txBody>
        </p:sp>
        <p:cxnSp>
          <p:nvCxnSpPr>
            <p:cNvPr id="19" name="Straight Arrow Connector 18">
              <a:extLst>
                <a:ext uri="{FF2B5EF4-FFF2-40B4-BE49-F238E27FC236}">
                  <a16:creationId xmlns:a16="http://schemas.microsoft.com/office/drawing/2014/main" id="{2259311E-8EF5-496A-9C3C-1E6EA5E05CDF}"/>
                </a:ext>
              </a:extLst>
            </p:cNvPr>
            <p:cNvCxnSpPr>
              <a:cxnSpLocks/>
            </p:cNvCxnSpPr>
            <p:nvPr/>
          </p:nvCxnSpPr>
          <p:spPr>
            <a:xfrm>
              <a:off x="6138073" y="4200739"/>
              <a:ext cx="1" cy="361836"/>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grpSp>
      <p:sp>
        <p:nvSpPr>
          <p:cNvPr id="20" name="Rectangle 19">
            <a:extLst>
              <a:ext uri="{FF2B5EF4-FFF2-40B4-BE49-F238E27FC236}">
                <a16:creationId xmlns:a16="http://schemas.microsoft.com/office/drawing/2014/main" id="{539E0ABA-D5E9-4FEF-AB39-BB498C272859}"/>
              </a:ext>
            </a:extLst>
          </p:cNvPr>
          <p:cNvSpPr/>
          <p:nvPr/>
        </p:nvSpPr>
        <p:spPr>
          <a:xfrm>
            <a:off x="9573537" y="1121627"/>
            <a:ext cx="1869831"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Pre-Processing</a:t>
            </a:r>
          </a:p>
        </p:txBody>
      </p:sp>
      <p:cxnSp>
        <p:nvCxnSpPr>
          <p:cNvPr id="21" name="Straight Arrow Connector 20">
            <a:extLst>
              <a:ext uri="{FF2B5EF4-FFF2-40B4-BE49-F238E27FC236}">
                <a16:creationId xmlns:a16="http://schemas.microsoft.com/office/drawing/2014/main" id="{A47103A2-AA4A-47DF-92EA-C723864C24DB}"/>
              </a:ext>
            </a:extLst>
          </p:cNvPr>
          <p:cNvCxnSpPr>
            <a:cxnSpLocks/>
            <a:endCxn id="20" idx="1"/>
          </p:cNvCxnSpPr>
          <p:nvPr/>
        </p:nvCxnSpPr>
        <p:spPr>
          <a:xfrm>
            <a:off x="9156651" y="1378518"/>
            <a:ext cx="416886" cy="0"/>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BAD8B6DC-B444-4C94-8044-A5DA37549AFF}"/>
              </a:ext>
            </a:extLst>
          </p:cNvPr>
          <p:cNvCxnSpPr>
            <a:cxnSpLocks/>
            <a:stCxn id="26" idx="3"/>
          </p:cNvCxnSpPr>
          <p:nvPr/>
        </p:nvCxnSpPr>
        <p:spPr>
          <a:xfrm flipV="1">
            <a:off x="9169774" y="1493443"/>
            <a:ext cx="403763" cy="618727"/>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1CEF0C74-76D5-4AE1-9DB8-6584F3D2EBCE}"/>
              </a:ext>
            </a:extLst>
          </p:cNvPr>
          <p:cNvCxnSpPr>
            <a:cxnSpLocks/>
            <a:stCxn id="20" idx="2"/>
          </p:cNvCxnSpPr>
          <p:nvPr/>
        </p:nvCxnSpPr>
        <p:spPr>
          <a:xfrm flipH="1">
            <a:off x="10508452" y="1635409"/>
            <a:ext cx="1" cy="412907"/>
          </a:xfrm>
          <a:prstGeom prst="straightConnector1">
            <a:avLst/>
          </a:prstGeom>
          <a:ln w="12700">
            <a:solidFill>
              <a:schemeClr val="tx2">
                <a:lumMod val="50000"/>
                <a:lumOff val="50000"/>
              </a:schemeClr>
            </a:solidFill>
            <a:tailEnd type="triangle"/>
          </a:ln>
        </p:spPr>
        <p:style>
          <a:lnRef idx="1">
            <a:schemeClr val="accent2"/>
          </a:lnRef>
          <a:fillRef idx="0">
            <a:schemeClr val="accent2"/>
          </a:fillRef>
          <a:effectRef idx="0">
            <a:schemeClr val="accent2"/>
          </a:effectRef>
          <a:fontRef idx="minor">
            <a:schemeClr val="tx1"/>
          </a:fontRef>
        </p:style>
      </p:cxnSp>
      <p:grpSp>
        <p:nvGrpSpPr>
          <p:cNvPr id="24" name="Group 23">
            <a:extLst>
              <a:ext uri="{FF2B5EF4-FFF2-40B4-BE49-F238E27FC236}">
                <a16:creationId xmlns:a16="http://schemas.microsoft.com/office/drawing/2014/main" id="{1A2D9714-0334-44D3-B4E2-DCF2BDE40B82}"/>
              </a:ext>
            </a:extLst>
          </p:cNvPr>
          <p:cNvGrpSpPr/>
          <p:nvPr/>
        </p:nvGrpSpPr>
        <p:grpSpPr>
          <a:xfrm>
            <a:off x="7161596" y="1121627"/>
            <a:ext cx="2008178" cy="1247434"/>
            <a:chOff x="1621731" y="1686097"/>
            <a:chExt cx="2008178" cy="1247434"/>
          </a:xfrm>
        </p:grpSpPr>
        <p:sp>
          <p:nvSpPr>
            <p:cNvPr id="25" name="Rectangle 24">
              <a:extLst>
                <a:ext uri="{FF2B5EF4-FFF2-40B4-BE49-F238E27FC236}">
                  <a16:creationId xmlns:a16="http://schemas.microsoft.com/office/drawing/2014/main" id="{A195BB15-1B0B-4447-A593-7C713AF71F16}"/>
                </a:ext>
              </a:extLst>
            </p:cNvPr>
            <p:cNvSpPr/>
            <p:nvPr/>
          </p:nvSpPr>
          <p:spPr>
            <a:xfrm>
              <a:off x="1621731" y="1686097"/>
              <a:ext cx="1995055"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Input A</a:t>
              </a:r>
            </a:p>
            <a:p>
              <a:pPr algn="ctr"/>
              <a:r>
                <a:rPr lang="en-IN" sz="1200" dirty="0">
                  <a:latin typeface="Calibri" panose="020F0502020204030204" pitchFamily="34" charset="0"/>
                  <a:cs typeface="Calibri" panose="020F0502020204030204" pitchFamily="34" charset="0"/>
                </a:rPr>
                <a:t> Word + Context(Para)</a:t>
              </a:r>
            </a:p>
          </p:txBody>
        </p:sp>
        <p:sp>
          <p:nvSpPr>
            <p:cNvPr id="26" name="Rectangle 25">
              <a:extLst>
                <a:ext uri="{FF2B5EF4-FFF2-40B4-BE49-F238E27FC236}">
                  <a16:creationId xmlns:a16="http://schemas.microsoft.com/office/drawing/2014/main" id="{3ABDD86A-D747-4ECB-B786-2CA0AF81140E}"/>
                </a:ext>
              </a:extLst>
            </p:cNvPr>
            <p:cNvSpPr/>
            <p:nvPr/>
          </p:nvSpPr>
          <p:spPr>
            <a:xfrm>
              <a:off x="1634854" y="2419749"/>
              <a:ext cx="1995055" cy="51378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sz="1200" dirty="0">
                  <a:latin typeface="Calibri" panose="020F0502020204030204" pitchFamily="34" charset="0"/>
                  <a:cs typeface="Calibri" panose="020F0502020204030204" pitchFamily="34" charset="0"/>
                </a:rPr>
                <a:t>Input Bi </a:t>
              </a:r>
            </a:p>
            <a:p>
              <a:pPr algn="ctr"/>
              <a:r>
                <a:rPr lang="en-IN" sz="1200" dirty="0">
                  <a:latin typeface="Calibri" panose="020F0502020204030204" pitchFamily="34" charset="0"/>
                  <a:cs typeface="Calibri" panose="020F0502020204030204" pitchFamily="34" charset="0"/>
                </a:rPr>
                <a:t>Various Dictionary Meanings</a:t>
              </a:r>
            </a:p>
          </p:txBody>
        </p:sp>
      </p:grpSp>
      <p:grpSp>
        <p:nvGrpSpPr>
          <p:cNvPr id="10" name="Group 9">
            <a:extLst>
              <a:ext uri="{FF2B5EF4-FFF2-40B4-BE49-F238E27FC236}">
                <a16:creationId xmlns:a16="http://schemas.microsoft.com/office/drawing/2014/main" id="{D4A733C7-9B90-4264-90DD-00B9C35B81FB}"/>
              </a:ext>
            </a:extLst>
          </p:cNvPr>
          <p:cNvGrpSpPr/>
          <p:nvPr/>
        </p:nvGrpSpPr>
        <p:grpSpPr>
          <a:xfrm>
            <a:off x="7157764" y="4507824"/>
            <a:ext cx="4353376" cy="2049183"/>
            <a:chOff x="7157764" y="4507824"/>
            <a:chExt cx="4353376" cy="2049183"/>
          </a:xfrm>
        </p:grpSpPr>
        <p:pic>
          <p:nvPicPr>
            <p:cNvPr id="34" name="Picture 33">
              <a:extLst>
                <a:ext uri="{FF2B5EF4-FFF2-40B4-BE49-F238E27FC236}">
                  <a16:creationId xmlns:a16="http://schemas.microsoft.com/office/drawing/2014/main" id="{AC5265AB-FA23-47B6-BFF0-0A61E9B4854D}"/>
                </a:ext>
              </a:extLst>
            </p:cNvPr>
            <p:cNvPicPr>
              <a:picLocks noChangeAspect="1"/>
            </p:cNvPicPr>
            <p:nvPr/>
          </p:nvPicPr>
          <p:blipFill>
            <a:blip r:embed="rId7"/>
            <a:stretch>
              <a:fillRect/>
            </a:stretch>
          </p:blipFill>
          <p:spPr>
            <a:xfrm>
              <a:off x="7157764" y="4507824"/>
              <a:ext cx="4353376" cy="2049183"/>
            </a:xfrm>
            <a:prstGeom prst="rect">
              <a:avLst/>
            </a:prstGeom>
          </p:spPr>
        </p:pic>
        <p:sp>
          <p:nvSpPr>
            <p:cNvPr id="35" name="Rectangle 34">
              <a:extLst>
                <a:ext uri="{FF2B5EF4-FFF2-40B4-BE49-F238E27FC236}">
                  <a16:creationId xmlns:a16="http://schemas.microsoft.com/office/drawing/2014/main" id="{86BDE8C2-4722-438D-A10B-979C68CB7F5E}"/>
                </a:ext>
              </a:extLst>
            </p:cNvPr>
            <p:cNvSpPr/>
            <p:nvPr/>
          </p:nvSpPr>
          <p:spPr>
            <a:xfrm>
              <a:off x="9169774" y="4951486"/>
              <a:ext cx="707873" cy="1263244"/>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Slide Number Placeholder 1">
            <a:extLst>
              <a:ext uri="{FF2B5EF4-FFF2-40B4-BE49-F238E27FC236}">
                <a16:creationId xmlns:a16="http://schemas.microsoft.com/office/drawing/2014/main" id="{EB81061D-8724-FF4D-8D0F-6F64720D4EC5}"/>
              </a:ext>
            </a:extLst>
          </p:cNvPr>
          <p:cNvSpPr>
            <a:spLocks noGrp="1"/>
          </p:cNvSpPr>
          <p:nvPr>
            <p:ph type="sldNum" sz="quarter" idx="12"/>
          </p:nvPr>
        </p:nvSpPr>
        <p:spPr/>
        <p:txBody>
          <a:bodyPr/>
          <a:lstStyle/>
          <a:p>
            <a:fld id="{B2DC25EE-239B-4C5F-AAD1-255A7D5F1EE2}" type="slidenum">
              <a:rPr lang="en-US" smtClean="0"/>
              <a:t>9</a:t>
            </a:fld>
            <a:endParaRPr lang="en-US"/>
          </a:p>
        </p:txBody>
      </p:sp>
    </p:spTree>
    <p:extLst>
      <p:ext uri="{BB962C8B-B14F-4D97-AF65-F5344CB8AC3E}">
        <p14:creationId xmlns:p14="http://schemas.microsoft.com/office/powerpoint/2010/main" val="356876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11854</TotalTime>
  <Words>2687</Words>
  <Application>Microsoft Macintosh PowerPoint</Application>
  <PresentationFormat>Widescreen</PresentationFormat>
  <Paragraphs>336</Paragraphs>
  <Slides>24</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Avenir Next LT Pro</vt:lpstr>
      <vt:lpstr>Calibri</vt:lpstr>
      <vt:lpstr>Courier New</vt:lpstr>
      <vt:lpstr>Roboto</vt:lpstr>
      <vt:lpstr>AccentBoxVTI</vt:lpstr>
      <vt:lpstr>Koob ePub Reader  Context-sensitive Lookup  Word Sense Disambiguation </vt:lpstr>
      <vt:lpstr>Agenda</vt:lpstr>
      <vt:lpstr>Introduction: WSD</vt:lpstr>
      <vt:lpstr>Project Objective &amp; Use Case</vt:lpstr>
      <vt:lpstr>Approaches…</vt:lpstr>
      <vt:lpstr>Project Approaches</vt:lpstr>
      <vt:lpstr>Path 1</vt:lpstr>
      <vt:lpstr>Path 1</vt:lpstr>
      <vt:lpstr>Path 1</vt:lpstr>
      <vt:lpstr>Results &amp; Analysis</vt:lpstr>
      <vt:lpstr>WSD using Transfer Learning : BERT</vt:lpstr>
      <vt:lpstr>Traditional ML Vs Transfer Learning</vt:lpstr>
      <vt:lpstr>What is BERT?</vt:lpstr>
      <vt:lpstr>Context-free Vs Contextual models</vt:lpstr>
      <vt:lpstr>Contextual models</vt:lpstr>
      <vt:lpstr>BERT Input Representation and Architecture</vt:lpstr>
      <vt:lpstr>BERT Implementation Approach</vt:lpstr>
      <vt:lpstr>Sample Input Json</vt:lpstr>
      <vt:lpstr>Our WSD Approach</vt:lpstr>
      <vt:lpstr>Evaluation</vt:lpstr>
      <vt:lpstr>Conclusion and Future Scope</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Koob ePub Reader  Context-sensitive Lookup  Word Sense Disambiguation </dc:title>
  <dc:creator>Poonam Shashikant Patil</dc:creator>
  <cp:lastModifiedBy>Poonam Shashikant Patil</cp:lastModifiedBy>
  <cp:revision>5</cp:revision>
  <dcterms:created xsi:type="dcterms:W3CDTF">2020-12-16T23:58:16Z</dcterms:created>
  <dcterms:modified xsi:type="dcterms:W3CDTF">2020-12-30T07:17:31Z</dcterms:modified>
</cp:coreProperties>
</file>